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309" r:id="rId3"/>
    <p:sldId id="260" r:id="rId4"/>
    <p:sldId id="261" r:id="rId5"/>
    <p:sldId id="274" r:id="rId6"/>
    <p:sldId id="264" r:id="rId7"/>
    <p:sldId id="265" r:id="rId8"/>
    <p:sldId id="267" r:id="rId9"/>
    <p:sldId id="269" r:id="rId10"/>
    <p:sldId id="321" r:id="rId11"/>
    <p:sldId id="310" r:id="rId12"/>
    <p:sldId id="270" r:id="rId13"/>
    <p:sldId id="271" r:id="rId14"/>
    <p:sldId id="272" r:id="rId15"/>
    <p:sldId id="275" r:id="rId16"/>
    <p:sldId id="276" r:id="rId17"/>
    <p:sldId id="311" r:id="rId18"/>
    <p:sldId id="277" r:id="rId19"/>
    <p:sldId id="325" r:id="rId20"/>
    <p:sldId id="280" r:id="rId21"/>
    <p:sldId id="320" r:id="rId22"/>
    <p:sldId id="326" r:id="rId23"/>
    <p:sldId id="330" r:id="rId24"/>
    <p:sldId id="329" r:id="rId25"/>
    <p:sldId id="291" r:id="rId26"/>
    <p:sldId id="331" r:id="rId27"/>
    <p:sldId id="294" r:id="rId28"/>
    <p:sldId id="292" r:id="rId29"/>
    <p:sldId id="335" r:id="rId30"/>
    <p:sldId id="340" r:id="rId31"/>
    <p:sldId id="341" r:id="rId32"/>
    <p:sldId id="333" r:id="rId33"/>
    <p:sldId id="299" r:id="rId34"/>
    <p:sldId id="300" r:id="rId35"/>
    <p:sldId id="301" r:id="rId36"/>
    <p:sldId id="302" r:id="rId37"/>
    <p:sldId id="303" r:id="rId38"/>
    <p:sldId id="304" r:id="rId39"/>
    <p:sldId id="305" r:id="rId40"/>
    <p:sldId id="306" r:id="rId41"/>
    <p:sldId id="307" r:id="rId42"/>
    <p:sldId id="308" r:id="rId43"/>
    <p:sldId id="314" r:id="rId44"/>
    <p:sldId id="315" r:id="rId45"/>
    <p:sldId id="312" r:id="rId46"/>
    <p:sldId id="313" r:id="rId47"/>
    <p:sldId id="334" r:id="rId48"/>
    <p:sldId id="317" r:id="rId49"/>
    <p:sldId id="318" r:id="rId5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סגנון ערכת נושא 2 - הדגשה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סגנון ערכת נושא 2 - הדגשה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000" autoAdjust="0"/>
    <p:restoredTop sz="94679" autoAdjust="0"/>
  </p:normalViewPr>
  <p:slideViewPr>
    <p:cSldViewPr snapToGrid="0">
      <p:cViewPr>
        <p:scale>
          <a:sx n="40" d="100"/>
          <a:sy n="40" d="100"/>
        </p:scale>
        <p:origin x="150" y="9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341599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185623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129820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331870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243076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417000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11171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159085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288616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257336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8173E1D-3109-4FB3-84AA-2D6ADD80FAF3}" type="datetimeFigureOut">
              <a:rPr lang="he-IL" smtClean="0"/>
              <a:t>י"ב/ניסן/תש"פ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4BEED12-5A02-439C-9F13-1063C347BE85}" type="slidenum">
              <a:rPr lang="he-IL" smtClean="0"/>
              <a:t>‹#›</a:t>
            </a:fld>
            <a:endParaRPr lang="he-IL"/>
          </a:p>
        </p:txBody>
      </p:sp>
    </p:spTree>
    <p:extLst>
      <p:ext uri="{BB962C8B-B14F-4D97-AF65-F5344CB8AC3E}">
        <p14:creationId xmlns:p14="http://schemas.microsoft.com/office/powerpoint/2010/main" val="170678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173E1D-3109-4FB3-84AA-2D6ADD80FAF3}" type="datetimeFigureOut">
              <a:rPr lang="he-IL" smtClean="0"/>
              <a:t>י"ב/ניסן/תש"פ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BEED12-5A02-439C-9F13-1063C347BE85}" type="slidenum">
              <a:rPr lang="he-IL" smtClean="0"/>
              <a:t>‹#›</a:t>
            </a:fld>
            <a:endParaRPr lang="he-IL"/>
          </a:p>
        </p:txBody>
      </p:sp>
    </p:spTree>
    <p:extLst>
      <p:ext uri="{BB962C8B-B14F-4D97-AF65-F5344CB8AC3E}">
        <p14:creationId xmlns:p14="http://schemas.microsoft.com/office/powerpoint/2010/main" val="259113471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685800"/>
            <a:ext cx="11779623" cy="2585323"/>
          </a:xfrm>
          <a:prstGeom prst="rect">
            <a:avLst/>
          </a:prstGeom>
          <a:noFill/>
        </p:spPr>
        <p:txBody>
          <a:bodyPr wrap="square" rtlCol="1">
            <a:spAutoFit/>
          </a:bodyPr>
          <a:lstStyle/>
          <a:p>
            <a:pPr algn="ctr"/>
            <a:r>
              <a:rPr lang="he-IL" sz="2400" dirty="0" smtClean="0"/>
              <a:t>מצגת סיכום </a:t>
            </a:r>
            <a:r>
              <a:rPr lang="he-IL" sz="2400" dirty="0" err="1" smtClean="0"/>
              <a:t>פרוייקט</a:t>
            </a:r>
            <a:r>
              <a:rPr lang="he-IL" sz="2400" dirty="0" smtClean="0"/>
              <a:t> מחקר חישובי</a:t>
            </a:r>
            <a:r>
              <a:rPr lang="he-IL" sz="2400" dirty="0"/>
              <a:t/>
            </a:r>
            <a:br>
              <a:rPr lang="he-IL" sz="2400" dirty="0"/>
            </a:br>
            <a:r>
              <a:rPr lang="he-IL" sz="2400" dirty="0" smtClean="0"/>
              <a:t>בנושא</a:t>
            </a:r>
            <a:r>
              <a:rPr lang="he-IL" sz="2400" b="1" dirty="0"/>
              <a:t/>
            </a:r>
            <a:br>
              <a:rPr lang="he-IL" sz="2400" b="1" dirty="0"/>
            </a:br>
            <a:r>
              <a:rPr lang="he-IL" sz="4800" b="1" dirty="0"/>
              <a:t>פיתוח אסטרטגיה חישובית למציאת גבולות בין מתחמים </a:t>
            </a:r>
            <a:r>
              <a:rPr lang="he-IL" sz="4800" b="1" dirty="0" err="1"/>
              <a:t>גנומיים</a:t>
            </a:r>
            <a:r>
              <a:rPr lang="he-IL" sz="4800" b="1" dirty="0"/>
              <a:t> מרחביים ברזולוציה גבוהה</a:t>
            </a:r>
            <a:r>
              <a:rPr lang="he-IL" b="1" dirty="0"/>
              <a:t> </a:t>
            </a:r>
            <a:endParaRPr lang="en-US" dirty="0"/>
          </a:p>
          <a:p>
            <a:endParaRPr lang="he-IL" dirty="0"/>
          </a:p>
        </p:txBody>
      </p:sp>
      <p:sp>
        <p:nvSpPr>
          <p:cNvPr id="5" name="TextBox 4"/>
          <p:cNvSpPr txBox="1"/>
          <p:nvPr/>
        </p:nvSpPr>
        <p:spPr>
          <a:xfrm>
            <a:off x="5410200" y="3271123"/>
            <a:ext cx="6259512" cy="3077766"/>
          </a:xfrm>
          <a:prstGeom prst="rect">
            <a:avLst/>
          </a:prstGeom>
          <a:noFill/>
        </p:spPr>
        <p:txBody>
          <a:bodyPr wrap="square" numCol="1" rtlCol="1">
            <a:spAutoFit/>
          </a:bodyPr>
          <a:lstStyle/>
          <a:p>
            <a:r>
              <a:rPr lang="he-IL" b="1" dirty="0" smtClean="0"/>
              <a:t> </a:t>
            </a:r>
            <a:endParaRPr lang="en-US" dirty="0" smtClean="0"/>
          </a:p>
          <a:p>
            <a:pPr algn="ctr"/>
            <a:r>
              <a:rPr lang="he-IL" sz="2400" b="1" dirty="0" smtClean="0"/>
              <a:t>שם:   יוסף דומב</a:t>
            </a:r>
            <a:endParaRPr lang="en-US" sz="2400" dirty="0" smtClean="0"/>
          </a:p>
          <a:p>
            <a:pPr algn="ctr"/>
            <a:r>
              <a:rPr lang="he-IL" sz="2400" b="1" dirty="0" smtClean="0"/>
              <a:t>ת.ז.   300995347</a:t>
            </a:r>
            <a:endParaRPr lang="en-US" sz="2400" dirty="0" smtClean="0"/>
          </a:p>
          <a:p>
            <a:pPr algn="ctr"/>
            <a:r>
              <a:rPr lang="he-IL" sz="2400" b="1" dirty="0" smtClean="0"/>
              <a:t> </a:t>
            </a:r>
            <a:endParaRPr lang="en-US" sz="2400" dirty="0" smtClean="0"/>
          </a:p>
          <a:p>
            <a:pPr algn="ctr"/>
            <a:r>
              <a:rPr lang="he-IL" sz="2400" b="1" dirty="0" smtClean="0"/>
              <a:t>מנחה הפרויקט: ד"ר אופיר חכים</a:t>
            </a:r>
            <a:endParaRPr lang="en-US" sz="2400" dirty="0" smtClean="0"/>
          </a:p>
          <a:p>
            <a:pPr algn="ctr"/>
            <a:r>
              <a:rPr lang="he-IL" sz="2400" b="1" dirty="0" smtClean="0"/>
              <a:t>אוניברסיטת בר אילן</a:t>
            </a:r>
            <a:endParaRPr lang="en-US" sz="2800" dirty="0" smtClean="0"/>
          </a:p>
          <a:p>
            <a:pPr algn="ctr"/>
            <a:r>
              <a:rPr lang="he-IL" sz="2000" dirty="0" smtClean="0"/>
              <a:t> </a:t>
            </a:r>
            <a:endParaRPr lang="en-US" sz="2000" dirty="0" smtClean="0"/>
          </a:p>
          <a:p>
            <a:r>
              <a:rPr lang="he-IL" dirty="0" smtClean="0"/>
              <a:t> </a:t>
            </a:r>
            <a:endParaRPr lang="en-US" dirty="0" smtClean="0"/>
          </a:p>
          <a:p>
            <a:endParaRPr lang="he-IL" dirty="0"/>
          </a:p>
        </p:txBody>
      </p:sp>
      <p:sp>
        <p:nvSpPr>
          <p:cNvPr id="6" name="TextBox 5"/>
          <p:cNvSpPr txBox="1"/>
          <p:nvPr/>
        </p:nvSpPr>
        <p:spPr>
          <a:xfrm>
            <a:off x="0" y="3932843"/>
            <a:ext cx="5410200" cy="1754326"/>
          </a:xfrm>
          <a:prstGeom prst="rect">
            <a:avLst/>
          </a:prstGeom>
          <a:noFill/>
        </p:spPr>
        <p:txBody>
          <a:bodyPr wrap="square" rtlCol="1">
            <a:spAutoFit/>
          </a:bodyPr>
          <a:lstStyle/>
          <a:p>
            <a:pPr algn="ctr"/>
            <a:r>
              <a:rPr lang="he-IL" dirty="0" smtClean="0"/>
              <a:t>מוגש לצורך קורס</a:t>
            </a:r>
            <a:br>
              <a:rPr lang="he-IL" dirty="0" smtClean="0"/>
            </a:br>
            <a:r>
              <a:rPr lang="he-IL" dirty="0" smtClean="0"/>
              <a:t> 20576 – פרויקט מחקר במדעי החיים‏</a:t>
            </a:r>
            <a:br>
              <a:rPr lang="he-IL" dirty="0" smtClean="0"/>
            </a:br>
            <a:r>
              <a:rPr lang="he-IL" dirty="0" smtClean="0"/>
              <a:t>האוניברסיטה הפתוחה</a:t>
            </a:r>
            <a:endParaRPr lang="en-US" dirty="0" smtClean="0"/>
          </a:p>
          <a:p>
            <a:pPr algn="ctr"/>
            <a:r>
              <a:rPr lang="he-IL" b="1" dirty="0" smtClean="0"/>
              <a:t> </a:t>
            </a:r>
            <a:endParaRPr lang="en-US" dirty="0" smtClean="0"/>
          </a:p>
          <a:p>
            <a:pPr algn="ctr"/>
            <a:r>
              <a:rPr lang="he-IL" dirty="0" smtClean="0"/>
              <a:t>מרץ 2020, אדר </a:t>
            </a:r>
            <a:r>
              <a:rPr lang="he-IL" dirty="0" err="1" smtClean="0"/>
              <a:t>התש"פ</a:t>
            </a:r>
            <a:endParaRPr lang="en-US" dirty="0" smtClean="0"/>
          </a:p>
          <a:p>
            <a:endParaRPr lang="he-IL" dirty="0"/>
          </a:p>
        </p:txBody>
      </p:sp>
    </p:spTree>
    <p:extLst>
      <p:ext uri="{BB962C8B-B14F-4D97-AF65-F5344CB8AC3E}">
        <p14:creationId xmlns:p14="http://schemas.microsoft.com/office/powerpoint/2010/main" val="382977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p:txBody>
          <a:bodyPr/>
          <a:lstStyle/>
          <a:p>
            <a:pPr marL="0" indent="0">
              <a:buNone/>
            </a:pPr>
            <a:r>
              <a:rPr lang="he-IL" dirty="0" smtClean="0"/>
              <a:t>בניסוי </a:t>
            </a:r>
            <a:r>
              <a:rPr lang="en-US" dirty="0" smtClean="0"/>
              <a:t>4C</a:t>
            </a:r>
            <a:r>
              <a:rPr lang="he-IL" dirty="0" smtClean="0"/>
              <a:t> מקבלים תוצאות רק על 2 אלכסונים מתוך משולש התוצאות של </a:t>
            </a:r>
            <a:r>
              <a:rPr lang="en-US" dirty="0" smtClean="0"/>
              <a:t>Hi-C</a:t>
            </a:r>
            <a:r>
              <a:rPr lang="he-IL" dirty="0" smtClean="0"/>
              <a:t>, בהתאם למיקום ה-</a:t>
            </a:r>
            <a:r>
              <a:rPr lang="en-US" dirty="0" smtClean="0"/>
              <a:t>bait</a:t>
            </a:r>
            <a:r>
              <a:rPr lang="he-IL" dirty="0" smtClean="0"/>
              <a:t>.</a:t>
            </a:r>
          </a:p>
          <a:p>
            <a:pPr marL="0" indent="0">
              <a:buNone/>
            </a:pPr>
            <a:endParaRPr lang="he-IL" dirty="0"/>
          </a:p>
          <a:p>
            <a:pPr marL="0" indent="0">
              <a:buNone/>
            </a:pPr>
            <a:r>
              <a:rPr lang="he-IL" dirty="0" smtClean="0"/>
              <a:t>אם מיקום ה-</a:t>
            </a:r>
            <a:r>
              <a:rPr lang="en-US" dirty="0" smtClean="0"/>
              <a:t>bait</a:t>
            </a:r>
            <a:r>
              <a:rPr lang="he-IL" dirty="0" smtClean="0"/>
              <a:t> בניסוי </a:t>
            </a:r>
            <a:r>
              <a:rPr lang="en-US" dirty="0" smtClean="0"/>
              <a:t>4C</a:t>
            </a:r>
            <a:r>
              <a:rPr lang="he-IL" dirty="0" smtClean="0"/>
              <a:t> הינו במיקום הנקודה השחורה שבאיור – אז התוצאות המתקבלות מקבילות לשני האלכסונים המסומנים בשחור מתוך תוצאות של </a:t>
            </a:r>
            <a:r>
              <a:rPr lang="en-US" dirty="0" smtClean="0"/>
              <a:t>Hi-C</a:t>
            </a:r>
            <a:r>
              <a:rPr lang="he-IL" dirty="0" smtClean="0"/>
              <a:t>.</a:t>
            </a:r>
            <a:endParaRPr lang="he-IL" dirty="0"/>
          </a:p>
        </p:txBody>
      </p:sp>
      <p:pic>
        <p:nvPicPr>
          <p:cNvPr id="5" name="מציין מיקום תוכן 3"/>
          <p:cNvPicPr>
            <a:picLocks noChangeAspect="1"/>
          </p:cNvPicPr>
          <p:nvPr/>
        </p:nvPicPr>
        <p:blipFill>
          <a:blip r:embed="rId2"/>
          <a:stretch>
            <a:fillRect/>
          </a:stretch>
        </p:blipFill>
        <p:spPr>
          <a:xfrm>
            <a:off x="838200" y="2673750"/>
            <a:ext cx="5181600" cy="2655087"/>
          </a:xfrm>
          <a:prstGeom prst="rect">
            <a:avLst/>
          </a:prstGeom>
        </p:spPr>
      </p:pic>
      <p:sp>
        <p:nvSpPr>
          <p:cNvPr id="6" name="מלבן 5"/>
          <p:cNvSpPr/>
          <p:nvPr/>
        </p:nvSpPr>
        <p:spPr>
          <a:xfrm>
            <a:off x="4912663" y="2673750"/>
            <a:ext cx="1107137" cy="279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 name="מחבר ישר 7"/>
          <p:cNvCxnSpPr/>
          <p:nvPr/>
        </p:nvCxnSpPr>
        <p:spPr>
          <a:xfrm flipH="1">
            <a:off x="2490546" y="3537284"/>
            <a:ext cx="1792696" cy="17325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H="1" flipV="1">
            <a:off x="1672389" y="4451684"/>
            <a:ext cx="844216" cy="820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אליפסה 15"/>
          <p:cNvSpPr/>
          <p:nvPr/>
        </p:nvSpPr>
        <p:spPr>
          <a:xfrm>
            <a:off x="2418355" y="5185611"/>
            <a:ext cx="144371" cy="84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הסבר מלבני מעוגל 16"/>
          <p:cNvSpPr/>
          <p:nvPr/>
        </p:nvSpPr>
        <p:spPr>
          <a:xfrm>
            <a:off x="2057402" y="5524876"/>
            <a:ext cx="818147" cy="456048"/>
          </a:xfrm>
          <a:prstGeom prst="wedgeRoundRectCallout">
            <a:avLst>
              <a:gd name="adj1" fmla="val -245"/>
              <a:gd name="adj2" fmla="val -10634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bg1"/>
                </a:solidFill>
              </a:rPr>
              <a:t>מיקום ה-</a:t>
            </a:r>
            <a:r>
              <a:rPr lang="en-US" dirty="0" smtClean="0">
                <a:solidFill>
                  <a:schemeClr val="bg1"/>
                </a:solidFill>
              </a:rPr>
              <a:t>bait</a:t>
            </a:r>
            <a:endParaRPr lang="he-IL" dirty="0">
              <a:solidFill>
                <a:schemeClr val="bg1"/>
              </a:solidFill>
            </a:endParaRPr>
          </a:p>
        </p:txBody>
      </p:sp>
      <p:sp>
        <p:nvSpPr>
          <p:cNvPr id="20" name="כותרת 1"/>
          <p:cNvSpPr>
            <a:spLocks noGrp="1"/>
          </p:cNvSpPr>
          <p:nvPr>
            <p:ph type="title"/>
          </p:nvPr>
        </p:nvSpPr>
        <p:spPr/>
        <p:txBody>
          <a:bodyPr>
            <a:normAutofit/>
          </a:bodyPr>
          <a:lstStyle/>
          <a:p>
            <a:pPr algn="ctr"/>
            <a:r>
              <a:rPr lang="he-IL" sz="3600" dirty="0" smtClean="0">
                <a:solidFill>
                  <a:schemeClr val="accent4">
                    <a:lumMod val="40000"/>
                    <a:lumOff val="60000"/>
                  </a:schemeClr>
                </a:solidFill>
              </a:rPr>
              <a:t>המחשה ויזואלית להבדל במידע המופק בין </a:t>
            </a:r>
            <a:r>
              <a:rPr lang="en-US" sz="3600" dirty="0" smtClean="0">
                <a:solidFill>
                  <a:schemeClr val="accent4">
                    <a:lumMod val="40000"/>
                    <a:lumOff val="60000"/>
                  </a:schemeClr>
                </a:solidFill>
              </a:rPr>
              <a:t>4C</a:t>
            </a:r>
            <a:r>
              <a:rPr lang="he-IL" sz="3600" dirty="0" smtClean="0">
                <a:solidFill>
                  <a:schemeClr val="accent4">
                    <a:lumMod val="40000"/>
                    <a:lumOff val="60000"/>
                  </a:schemeClr>
                </a:solidFill>
              </a:rPr>
              <a:t> לבין </a:t>
            </a:r>
            <a:r>
              <a:rPr lang="en-US" sz="3600" dirty="0" smtClean="0">
                <a:solidFill>
                  <a:schemeClr val="accent4">
                    <a:lumMod val="40000"/>
                    <a:lumOff val="60000"/>
                  </a:schemeClr>
                </a:solidFill>
              </a:rPr>
              <a:t>Hi-C</a:t>
            </a:r>
            <a:endParaRPr lang="he-IL" sz="1800" dirty="0">
              <a:solidFill>
                <a:schemeClr val="accent2">
                  <a:lumMod val="60000"/>
                  <a:lumOff val="40000"/>
                </a:schemeClr>
              </a:solidFill>
            </a:endParaRPr>
          </a:p>
        </p:txBody>
      </p:sp>
      <p:sp>
        <p:nvSpPr>
          <p:cNvPr id="22" name="TextBox 21"/>
          <p:cNvSpPr txBox="1"/>
          <p:nvPr/>
        </p:nvSpPr>
        <p:spPr>
          <a:xfrm>
            <a:off x="1129551" y="3747248"/>
            <a:ext cx="107577" cy="338554"/>
          </a:xfrm>
          <a:prstGeom prst="rect">
            <a:avLst/>
          </a:prstGeom>
          <a:noFill/>
        </p:spPr>
        <p:txBody>
          <a:bodyPr wrap="square" rtlCol="1">
            <a:spAutoFit/>
          </a:bodyPr>
          <a:lstStyle/>
          <a:p>
            <a:r>
              <a:rPr lang="he-IL" sz="1600" dirty="0" smtClean="0">
                <a:solidFill>
                  <a:schemeClr val="bg1"/>
                </a:solidFill>
              </a:rPr>
              <a:t>0</a:t>
            </a:r>
            <a:endParaRPr lang="he-IL" sz="1600" dirty="0">
              <a:solidFill>
                <a:schemeClr val="bg1"/>
              </a:solidFill>
            </a:endParaRPr>
          </a:p>
        </p:txBody>
      </p:sp>
      <p:sp>
        <p:nvSpPr>
          <p:cNvPr id="23" name="TextBox 22"/>
          <p:cNvSpPr txBox="1"/>
          <p:nvPr/>
        </p:nvSpPr>
        <p:spPr>
          <a:xfrm>
            <a:off x="950261" y="2614814"/>
            <a:ext cx="430306" cy="338554"/>
          </a:xfrm>
          <a:prstGeom prst="rect">
            <a:avLst/>
          </a:prstGeom>
          <a:noFill/>
        </p:spPr>
        <p:txBody>
          <a:bodyPr wrap="square" rtlCol="1">
            <a:spAutoFit/>
          </a:bodyPr>
          <a:lstStyle/>
          <a:p>
            <a:r>
              <a:rPr lang="he-IL" sz="1600" dirty="0" smtClean="0">
                <a:solidFill>
                  <a:schemeClr val="bg1"/>
                </a:solidFill>
              </a:rPr>
              <a:t>20</a:t>
            </a:r>
            <a:endParaRPr lang="he-IL" sz="1600" dirty="0">
              <a:solidFill>
                <a:schemeClr val="bg1"/>
              </a:solidFill>
            </a:endParaRPr>
          </a:p>
        </p:txBody>
      </p:sp>
    </p:spTree>
    <p:extLst>
      <p:ext uri="{BB962C8B-B14F-4D97-AF65-F5344CB8AC3E}">
        <p14:creationId xmlns:p14="http://schemas.microsoft.com/office/powerpoint/2010/main" val="3000881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accent4">
                    <a:lumMod val="40000"/>
                    <a:lumOff val="60000"/>
                  </a:schemeClr>
                </a:solidFill>
              </a:rPr>
              <a:t>דוגמה למתחם בגרף תוצאות </a:t>
            </a:r>
            <a:r>
              <a:rPr lang="en-US" dirty="0" smtClean="0">
                <a:solidFill>
                  <a:schemeClr val="accent4">
                    <a:lumMod val="40000"/>
                    <a:lumOff val="60000"/>
                  </a:schemeClr>
                </a:solidFill>
              </a:rPr>
              <a:t>Hi-C</a:t>
            </a:r>
            <a:endParaRPr lang="he-IL" dirty="0">
              <a:solidFill>
                <a:schemeClr val="accent4">
                  <a:lumMod val="40000"/>
                  <a:lumOff val="60000"/>
                </a:schemeClr>
              </a:solidFill>
            </a:endParaRPr>
          </a:p>
        </p:txBody>
      </p:sp>
      <p:pic>
        <p:nvPicPr>
          <p:cNvPr id="5" name="מציין מיקום תוכן 3"/>
          <p:cNvPicPr>
            <a:picLocks noGrp="1" noChangeAspect="1"/>
          </p:cNvPicPr>
          <p:nvPr>
            <p:ph sz="half" idx="1"/>
          </p:nvPr>
        </p:nvPicPr>
        <p:blipFill>
          <a:blip r:embed="rId2"/>
          <a:stretch>
            <a:fillRect/>
          </a:stretch>
        </p:blipFill>
        <p:spPr>
          <a:xfrm>
            <a:off x="838200" y="2673750"/>
            <a:ext cx="5181600" cy="2655087"/>
          </a:xfrm>
          <a:prstGeom prst="rect">
            <a:avLst/>
          </a:prstGeom>
        </p:spPr>
      </p:pic>
      <p:sp>
        <p:nvSpPr>
          <p:cNvPr id="6" name="TextBox 5"/>
          <p:cNvSpPr txBox="1"/>
          <p:nvPr/>
        </p:nvSpPr>
        <p:spPr>
          <a:xfrm>
            <a:off x="838200" y="5253316"/>
            <a:ext cx="5181600" cy="430306"/>
          </a:xfrm>
          <a:prstGeom prst="rect">
            <a:avLst/>
          </a:prstGeom>
          <a:solidFill>
            <a:schemeClr val="tx1"/>
          </a:solidFill>
        </p:spPr>
        <p:txBody>
          <a:bodyPr wrap="square" rtlCol="1">
            <a:spAutoFit/>
          </a:bodyPr>
          <a:lstStyle/>
          <a:p>
            <a:endParaRPr lang="he-IL" dirty="0"/>
          </a:p>
        </p:txBody>
      </p:sp>
      <p:sp>
        <p:nvSpPr>
          <p:cNvPr id="7" name="TextBox 6"/>
          <p:cNvSpPr txBox="1"/>
          <p:nvPr/>
        </p:nvSpPr>
        <p:spPr>
          <a:xfrm>
            <a:off x="806830" y="5301732"/>
            <a:ext cx="4657165" cy="307777"/>
          </a:xfrm>
          <a:prstGeom prst="rect">
            <a:avLst/>
          </a:prstGeom>
          <a:noFill/>
        </p:spPr>
        <p:txBody>
          <a:bodyPr wrap="square" rtlCol="1">
            <a:spAutoFit/>
          </a:bodyPr>
          <a:lstStyle/>
          <a:p>
            <a:r>
              <a:rPr lang="en-US" sz="1400" dirty="0" smtClean="0">
                <a:solidFill>
                  <a:schemeClr val="bg1"/>
                </a:solidFill>
              </a:rPr>
              <a:t>132,000,000               133,000,000               134,000,000</a:t>
            </a:r>
            <a:endParaRPr lang="he-IL" sz="1400" dirty="0">
              <a:solidFill>
                <a:schemeClr val="bg1"/>
              </a:solidFill>
            </a:endParaRPr>
          </a:p>
        </p:txBody>
      </p:sp>
      <p:cxnSp>
        <p:nvCxnSpPr>
          <p:cNvPr id="12" name="מחבר ישר 11"/>
          <p:cNvCxnSpPr/>
          <p:nvPr/>
        </p:nvCxnSpPr>
        <p:spPr>
          <a:xfrm>
            <a:off x="3406594" y="5091945"/>
            <a:ext cx="0" cy="233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1909488" y="5100904"/>
            <a:ext cx="0" cy="233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4912663" y="5091942"/>
            <a:ext cx="0" cy="233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29551" y="3747248"/>
            <a:ext cx="107577" cy="338554"/>
          </a:xfrm>
          <a:prstGeom prst="rect">
            <a:avLst/>
          </a:prstGeom>
          <a:noFill/>
        </p:spPr>
        <p:txBody>
          <a:bodyPr wrap="square" rtlCol="1">
            <a:spAutoFit/>
          </a:bodyPr>
          <a:lstStyle/>
          <a:p>
            <a:r>
              <a:rPr lang="he-IL" sz="1600" dirty="0" smtClean="0">
                <a:solidFill>
                  <a:schemeClr val="bg1"/>
                </a:solidFill>
              </a:rPr>
              <a:t>0</a:t>
            </a:r>
            <a:endParaRPr lang="he-IL" sz="1600" dirty="0">
              <a:solidFill>
                <a:schemeClr val="bg1"/>
              </a:solidFill>
            </a:endParaRPr>
          </a:p>
        </p:txBody>
      </p:sp>
      <p:sp>
        <p:nvSpPr>
          <p:cNvPr id="17" name="TextBox 16"/>
          <p:cNvSpPr txBox="1"/>
          <p:nvPr/>
        </p:nvSpPr>
        <p:spPr>
          <a:xfrm>
            <a:off x="950261" y="2614814"/>
            <a:ext cx="430306" cy="338554"/>
          </a:xfrm>
          <a:prstGeom prst="rect">
            <a:avLst/>
          </a:prstGeom>
          <a:noFill/>
        </p:spPr>
        <p:txBody>
          <a:bodyPr wrap="square" rtlCol="1">
            <a:spAutoFit/>
          </a:bodyPr>
          <a:lstStyle/>
          <a:p>
            <a:r>
              <a:rPr lang="he-IL" sz="1600" dirty="0" smtClean="0">
                <a:solidFill>
                  <a:schemeClr val="bg1"/>
                </a:solidFill>
              </a:rPr>
              <a:t>20</a:t>
            </a:r>
            <a:endParaRPr lang="he-IL" sz="1600" dirty="0">
              <a:solidFill>
                <a:schemeClr val="bg1"/>
              </a:solidFill>
            </a:endParaRPr>
          </a:p>
        </p:txBody>
      </p:sp>
      <p:sp>
        <p:nvSpPr>
          <p:cNvPr id="27" name="משולש שווה שוקיים 26"/>
          <p:cNvSpPr/>
          <p:nvPr/>
        </p:nvSpPr>
        <p:spPr>
          <a:xfrm>
            <a:off x="3567953" y="4965855"/>
            <a:ext cx="484094" cy="269272"/>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199094" y="2175260"/>
            <a:ext cx="5181600" cy="3293209"/>
          </a:xfrm>
          <a:prstGeom prst="rect">
            <a:avLst/>
          </a:prstGeom>
          <a:noFill/>
        </p:spPr>
        <p:txBody>
          <a:bodyPr wrap="square" rtlCol="1">
            <a:spAutoFit/>
          </a:bodyPr>
          <a:lstStyle/>
          <a:p>
            <a:r>
              <a:rPr lang="he-IL" sz="2600" dirty="0" smtClean="0"/>
              <a:t>בבסיס המשולש אנו רואים משולשים של אדום חזק יחסית לסביבתם. לדוגמה המשולש המסומן בשחור. זה אומר שבקטע המקביל לבסיס המשולש השחור יש קירבה מרחבית גדולה יותר בין מרכיביו לעומת </a:t>
            </a:r>
            <a:r>
              <a:rPr lang="he-IL" sz="2600" dirty="0" err="1" smtClean="0"/>
              <a:t>הקירבה</a:t>
            </a:r>
            <a:r>
              <a:rPr lang="he-IL" sz="2600" dirty="0" smtClean="0"/>
              <a:t> המרחבית בין מרכיביו למיקומים שמחוץ לקטע זה. לקטע כזה קוראים 'מתחם'.</a:t>
            </a:r>
            <a:endParaRPr lang="he-IL" sz="2600" dirty="0"/>
          </a:p>
        </p:txBody>
      </p:sp>
      <p:sp>
        <p:nvSpPr>
          <p:cNvPr id="29" name="מלבן 28"/>
          <p:cNvSpPr/>
          <p:nvPr/>
        </p:nvSpPr>
        <p:spPr>
          <a:xfrm>
            <a:off x="4912663" y="2673750"/>
            <a:ext cx="1107137" cy="279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027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accent4">
                    <a:lumMod val="40000"/>
                    <a:lumOff val="60000"/>
                  </a:schemeClr>
                </a:solidFill>
              </a:rPr>
              <a:t>חסרונות </a:t>
            </a:r>
            <a:r>
              <a:rPr lang="en-US" dirty="0" smtClean="0">
                <a:solidFill>
                  <a:schemeClr val="accent4">
                    <a:lumMod val="40000"/>
                    <a:lumOff val="60000"/>
                  </a:schemeClr>
                </a:solidFill>
              </a:rPr>
              <a:t>Hi-C</a:t>
            </a:r>
            <a:endParaRPr lang="he-IL" dirty="0">
              <a:solidFill>
                <a:schemeClr val="accent4">
                  <a:lumMod val="40000"/>
                  <a:lumOff val="60000"/>
                </a:schemeClr>
              </a:solidFill>
            </a:endParaRPr>
          </a:p>
        </p:txBody>
      </p:sp>
      <p:sp>
        <p:nvSpPr>
          <p:cNvPr id="3" name="מציין מיקום תוכן 2"/>
          <p:cNvSpPr>
            <a:spLocks noGrp="1"/>
          </p:cNvSpPr>
          <p:nvPr>
            <p:ph idx="1"/>
          </p:nvPr>
        </p:nvSpPr>
        <p:spPr/>
        <p:txBody>
          <a:bodyPr/>
          <a:lstStyle/>
          <a:p>
            <a:pPr marL="0" indent="0">
              <a:buNone/>
            </a:pPr>
            <a:r>
              <a:rPr lang="he-IL" dirty="0" smtClean="0"/>
              <a:t>מכיוון </a:t>
            </a:r>
            <a:r>
              <a:rPr lang="he-IL" dirty="0"/>
              <a:t>שהרצפים המתקבלים מפוזרים על פני כל הגנום, יש מעט </a:t>
            </a:r>
            <a:r>
              <a:rPr lang="he-IL" dirty="0" err="1"/>
              <a:t>מדאי</a:t>
            </a:r>
            <a:r>
              <a:rPr lang="he-IL" dirty="0"/>
              <a:t> מידע על כל מיקום, לפיכך ניתן להסיק ממנו מסקנות רק ברזולוציה מאד נמוכה. </a:t>
            </a:r>
            <a:r>
              <a:rPr lang="he-IL" dirty="0" err="1"/>
              <a:t>פיתרון</a:t>
            </a:r>
            <a:r>
              <a:rPr lang="he-IL" dirty="0"/>
              <a:t> אפשרי לכך הוא, להגדיל בכמה סדרי גודל את הרצפים – הדבר אכן אפשרי, אך עלותו מאד </a:t>
            </a:r>
            <a:r>
              <a:rPr lang="he-IL" dirty="0" smtClean="0"/>
              <a:t>גבוהה.</a:t>
            </a:r>
          </a:p>
          <a:p>
            <a:pPr marL="0" indent="0">
              <a:buNone/>
            </a:pPr>
            <a:endParaRPr lang="he-IL" dirty="0" smtClean="0"/>
          </a:p>
          <a:p>
            <a:pPr marL="0" indent="0">
              <a:buNone/>
            </a:pPr>
            <a:r>
              <a:rPr lang="he-IL" dirty="0" smtClean="0"/>
              <a:t>במחקר </a:t>
            </a:r>
            <a:r>
              <a:rPr lang="he-IL" dirty="0"/>
              <a:t>שאני חלק ממנו רוצים לעשות 3 חזרות על כל ניסוי לצורך הביקורת, וכן צריך לעשות את הניסוי גם לפני החיתוך של </a:t>
            </a:r>
            <a:r>
              <a:rPr lang="en-US" dirty="0" err="1"/>
              <a:t>crispr</a:t>
            </a:r>
            <a:r>
              <a:rPr lang="en-US" dirty="0"/>
              <a:t>/cas9</a:t>
            </a:r>
            <a:r>
              <a:rPr lang="he-IL" dirty="0"/>
              <a:t> וגם לאחריו, לפיכך </a:t>
            </a:r>
            <a:r>
              <a:rPr lang="he-IL" dirty="0" smtClean="0"/>
              <a:t>בכדי להגיע </a:t>
            </a:r>
            <a:r>
              <a:rPr lang="he-IL" dirty="0" err="1" smtClean="0"/>
              <a:t>לרזולוצייה</a:t>
            </a:r>
            <a:r>
              <a:rPr lang="he-IL" dirty="0" smtClean="0"/>
              <a:t> גבוהה בעלות סבירה – הוחלט </a:t>
            </a:r>
            <a:r>
              <a:rPr lang="he-IL" dirty="0"/>
              <a:t>לעבוד עם </a:t>
            </a:r>
            <a:r>
              <a:rPr lang="en-US" dirty="0"/>
              <a:t>4C</a:t>
            </a:r>
            <a:r>
              <a:rPr lang="he-IL" dirty="0"/>
              <a:t> </a:t>
            </a:r>
            <a:r>
              <a:rPr lang="he-IL" dirty="0" smtClean="0"/>
              <a:t>ולמצוא </a:t>
            </a:r>
            <a:r>
              <a:rPr lang="he-IL" dirty="0"/>
              <a:t>כיצד </a:t>
            </a:r>
            <a:r>
              <a:rPr lang="he-IL" dirty="0" smtClean="0"/>
              <a:t>למצוא </a:t>
            </a:r>
            <a:r>
              <a:rPr lang="he-IL" dirty="0"/>
              <a:t>מתחם בניסוי זה</a:t>
            </a:r>
            <a:r>
              <a:rPr lang="he-IL" dirty="0" smtClean="0"/>
              <a:t>. לשם כך בא </a:t>
            </a:r>
            <a:r>
              <a:rPr lang="he-IL" dirty="0" err="1" smtClean="0"/>
              <a:t>פרוייקט</a:t>
            </a:r>
            <a:r>
              <a:rPr lang="he-IL" dirty="0" smtClean="0"/>
              <a:t> המחקר הזה.</a:t>
            </a:r>
            <a:endParaRPr lang="he-IL" dirty="0"/>
          </a:p>
        </p:txBody>
      </p:sp>
    </p:spTree>
    <p:extLst>
      <p:ext uri="{BB962C8B-B14F-4D97-AF65-F5344CB8AC3E}">
        <p14:creationId xmlns:p14="http://schemas.microsoft.com/office/powerpoint/2010/main" val="4072962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accent4">
                    <a:lumMod val="40000"/>
                    <a:lumOff val="60000"/>
                  </a:schemeClr>
                </a:solidFill>
              </a:rPr>
              <a:t>מטרות </a:t>
            </a:r>
            <a:r>
              <a:rPr lang="he-IL" dirty="0" err="1" smtClean="0">
                <a:solidFill>
                  <a:schemeClr val="accent4">
                    <a:lumMod val="40000"/>
                    <a:lumOff val="60000"/>
                  </a:schemeClr>
                </a:solidFill>
              </a:rPr>
              <a:t>הפרוייקט</a:t>
            </a:r>
            <a:endParaRPr lang="he-IL" dirty="0">
              <a:solidFill>
                <a:schemeClr val="accent4">
                  <a:lumMod val="40000"/>
                  <a:lumOff val="60000"/>
                </a:schemeClr>
              </a:solidFill>
            </a:endParaRPr>
          </a:p>
        </p:txBody>
      </p:sp>
      <p:sp>
        <p:nvSpPr>
          <p:cNvPr id="3" name="מציין מיקום תוכן 2"/>
          <p:cNvSpPr>
            <a:spLocks noGrp="1"/>
          </p:cNvSpPr>
          <p:nvPr>
            <p:ph idx="1"/>
          </p:nvPr>
        </p:nvSpPr>
        <p:spPr/>
        <p:txBody>
          <a:bodyPr>
            <a:normAutofit fontScale="92500" lnSpcReduction="20000"/>
          </a:bodyPr>
          <a:lstStyle/>
          <a:p>
            <a:pPr marL="0" indent="0">
              <a:buNone/>
            </a:pPr>
            <a:r>
              <a:rPr lang="he-IL" dirty="0" smtClean="0"/>
              <a:t>כפי שהובא לעיל, במעבדה בוצעו ניסויי </a:t>
            </a:r>
            <a:r>
              <a:rPr lang="en-US" dirty="0" smtClean="0"/>
              <a:t>4C</a:t>
            </a:r>
            <a:r>
              <a:rPr lang="he-IL" dirty="0" smtClean="0"/>
              <a:t> לפני חיתוך </a:t>
            </a:r>
            <a:r>
              <a:rPr lang="he-IL" dirty="0"/>
              <a:t>ה</a:t>
            </a:r>
            <a:r>
              <a:rPr lang="he-IL" dirty="0" smtClean="0"/>
              <a:t>גנום באמצעות </a:t>
            </a:r>
            <a:r>
              <a:rPr lang="en-US" dirty="0" err="1" smtClean="0"/>
              <a:t>crispr</a:t>
            </a:r>
            <a:r>
              <a:rPr lang="en-US" dirty="0" smtClean="0"/>
              <a:t>/cas9</a:t>
            </a:r>
            <a:r>
              <a:rPr lang="he-IL" dirty="0" smtClean="0"/>
              <a:t>, ויבוצעו ניסויי </a:t>
            </a:r>
            <a:r>
              <a:rPr lang="en-US" dirty="0" smtClean="0"/>
              <a:t>4C</a:t>
            </a:r>
            <a:r>
              <a:rPr lang="he-IL" dirty="0" smtClean="0"/>
              <a:t> לאחר החיתוך.</a:t>
            </a:r>
          </a:p>
          <a:p>
            <a:pPr marL="0" indent="0">
              <a:buNone/>
            </a:pPr>
            <a:r>
              <a:rPr lang="he-IL" dirty="0" smtClean="0"/>
              <a:t>בסוף תהליך ה-</a:t>
            </a:r>
            <a:r>
              <a:rPr lang="en-US" dirty="0" smtClean="0"/>
              <a:t>4C</a:t>
            </a:r>
            <a:r>
              <a:rPr lang="he-IL" dirty="0" smtClean="0"/>
              <a:t> מתקבלת רשימת רצפים, שאותם יש למפות לכמת ולנרמל כדי להגיע למסקנות.</a:t>
            </a:r>
          </a:p>
          <a:p>
            <a:pPr marL="0" indent="0">
              <a:buNone/>
            </a:pPr>
            <a:r>
              <a:rPr lang="he-IL" u="sng" dirty="0" smtClean="0"/>
              <a:t>מטרה א</a:t>
            </a:r>
          </a:p>
          <a:p>
            <a:pPr marL="0" indent="0">
              <a:buNone/>
            </a:pPr>
            <a:r>
              <a:rPr lang="he-IL" dirty="0" smtClean="0"/>
              <a:t>מציאת אסטרטגיה חישובית לניתוח ניסויי ה-</a:t>
            </a:r>
            <a:r>
              <a:rPr lang="en-US" dirty="0" smtClean="0"/>
              <a:t>4C</a:t>
            </a:r>
            <a:r>
              <a:rPr lang="he-IL" dirty="0" smtClean="0"/>
              <a:t> שלפני החיתוך, כך שתתקבל השערה היכן ממוקם הגבול בין המתחמים, ובעקבות כן תתקבל המלצה היכן כדאי לחתוך מהגנום כך שיהיה את הסיכוי המרבי שחיתוך זה יגרום לשני המתחמים להתאחד למתחם אחד.</a:t>
            </a:r>
          </a:p>
          <a:p>
            <a:pPr marL="0" indent="0">
              <a:buNone/>
            </a:pPr>
            <a:r>
              <a:rPr lang="he-IL" u="sng" dirty="0" smtClean="0"/>
              <a:t>מטרה ב</a:t>
            </a:r>
          </a:p>
          <a:p>
            <a:pPr marL="0" indent="0">
              <a:buNone/>
            </a:pPr>
            <a:r>
              <a:rPr lang="he-IL" dirty="0" smtClean="0"/>
              <a:t>מציאת אסטרטגיה חישובית כיצד להשוות בין ניסויי ה-</a:t>
            </a:r>
            <a:r>
              <a:rPr lang="en-US" dirty="0" smtClean="0"/>
              <a:t>4C</a:t>
            </a:r>
            <a:r>
              <a:rPr lang="he-IL" dirty="0" smtClean="0"/>
              <a:t> שלפני החיתוך לניסויים שאחריו, כך שניתן יהיה לראות האם אכן החיתוך גרם שהמתחמים אוחדו.</a:t>
            </a:r>
          </a:p>
        </p:txBody>
      </p:sp>
    </p:spTree>
    <p:extLst>
      <p:ext uri="{BB962C8B-B14F-4D97-AF65-F5344CB8AC3E}">
        <p14:creationId xmlns:p14="http://schemas.microsoft.com/office/powerpoint/2010/main" val="385449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52425"/>
            <a:ext cx="10515600" cy="1325563"/>
          </a:xfrm>
        </p:spPr>
        <p:txBody>
          <a:bodyPr/>
          <a:lstStyle/>
          <a:p>
            <a:pPr algn="ctr"/>
            <a:r>
              <a:rPr lang="he-IL" dirty="0" smtClean="0">
                <a:solidFill>
                  <a:schemeClr val="accent4">
                    <a:lumMod val="40000"/>
                    <a:lumOff val="60000"/>
                  </a:schemeClr>
                </a:solidFill>
              </a:rPr>
              <a:t>שיטות מחקר</a:t>
            </a:r>
            <a:endParaRPr lang="he-IL" dirty="0">
              <a:solidFill>
                <a:schemeClr val="accent4">
                  <a:lumMod val="40000"/>
                  <a:lumOff val="60000"/>
                </a:schemeClr>
              </a:solidFill>
            </a:endParaRPr>
          </a:p>
        </p:txBody>
      </p:sp>
      <p:sp>
        <p:nvSpPr>
          <p:cNvPr id="3" name="מציין מיקום תוכן 2"/>
          <p:cNvSpPr>
            <a:spLocks noGrp="1"/>
          </p:cNvSpPr>
          <p:nvPr>
            <p:ph idx="1"/>
          </p:nvPr>
        </p:nvSpPr>
        <p:spPr/>
        <p:txBody>
          <a:bodyPr>
            <a:normAutofit fontScale="92500" lnSpcReduction="20000"/>
          </a:bodyPr>
          <a:lstStyle/>
          <a:p>
            <a:pPr marL="0" indent="0">
              <a:buNone/>
            </a:pPr>
            <a:r>
              <a:rPr lang="he-IL" sz="2400" dirty="0" smtClean="0"/>
              <a:t>ניסויי ה-</a:t>
            </a:r>
            <a:r>
              <a:rPr lang="en-US" sz="2400" dirty="0" smtClean="0"/>
              <a:t>4C</a:t>
            </a:r>
            <a:r>
              <a:rPr lang="he-IL" sz="2400" dirty="0" smtClean="0"/>
              <a:t> נעשו בתאי </a:t>
            </a:r>
            <a:r>
              <a:rPr lang="en-US" sz="2400" dirty="0" smtClean="0"/>
              <a:t>Mouse </a:t>
            </a:r>
            <a:r>
              <a:rPr lang="en-US" sz="2400" dirty="0"/>
              <a:t>mammary epithelial adenocarcinoma</a:t>
            </a:r>
            <a:endParaRPr lang="he-IL" sz="2400" dirty="0" smtClean="0"/>
          </a:p>
          <a:p>
            <a:pPr marL="0" indent="0">
              <a:buNone/>
            </a:pPr>
            <a:endParaRPr lang="he-IL" sz="2400" dirty="0" smtClean="0"/>
          </a:p>
          <a:p>
            <a:pPr marL="0" indent="0">
              <a:buNone/>
            </a:pPr>
            <a:r>
              <a:rPr lang="he-IL" sz="2400" dirty="0" smtClean="0"/>
              <a:t>כפי שנכתב לעיל, שלב ראשון במחקר הכללי היה:</a:t>
            </a:r>
          </a:p>
          <a:p>
            <a:pPr marL="0" indent="0" algn="ctr">
              <a:buNone/>
            </a:pPr>
            <a:r>
              <a:rPr lang="he-IL" sz="2400" dirty="0" smtClean="0"/>
              <a:t>מציאת זוגות גנים שתגובתם ל-</a:t>
            </a:r>
            <a:r>
              <a:rPr lang="en-US" sz="2400" dirty="0" smtClean="0"/>
              <a:t>GR</a:t>
            </a:r>
            <a:r>
              <a:rPr lang="he-IL" sz="2400" dirty="0" smtClean="0"/>
              <a:t> שונה אחד מהשני,</a:t>
            </a:r>
            <a:r>
              <a:rPr lang="en-US" sz="2400" dirty="0" smtClean="0"/>
              <a:t/>
            </a:r>
            <a:br>
              <a:rPr lang="en-US" sz="2400" dirty="0" smtClean="0"/>
            </a:br>
            <a:r>
              <a:rPr lang="he-IL" sz="2400" dirty="0" smtClean="0"/>
              <a:t>והינם נמצאים במתחמים סמוכים – על פי תוצאות </a:t>
            </a:r>
            <a:r>
              <a:rPr lang="en-US" sz="2400" dirty="0" smtClean="0"/>
              <a:t>Hi-C</a:t>
            </a:r>
            <a:r>
              <a:rPr lang="he-IL" sz="2400" dirty="0" smtClean="0"/>
              <a:t> שבפרסומי מעבדות אחרות.</a:t>
            </a:r>
          </a:p>
          <a:p>
            <a:pPr marL="0" indent="0">
              <a:buNone/>
            </a:pPr>
            <a:r>
              <a:rPr lang="he-IL" sz="2400" dirty="0" smtClean="0"/>
              <a:t>הזוגות שנמצאו:</a:t>
            </a:r>
          </a:p>
          <a:p>
            <a:pPr marL="0" indent="0">
              <a:buNone/>
            </a:pPr>
            <a:r>
              <a:rPr lang="he-IL" sz="2400" dirty="0"/>
              <a:t>בכרומוזום 2 –  </a:t>
            </a:r>
            <a:r>
              <a:rPr lang="en-US" sz="2400" dirty="0" smtClean="0"/>
              <a:t>Bcl2I1</a:t>
            </a:r>
            <a:r>
              <a:rPr lang="he-IL" sz="2400" dirty="0" smtClean="0"/>
              <a:t>  </a:t>
            </a:r>
            <a:r>
              <a:rPr lang="he-IL" sz="2400" dirty="0"/>
              <a:t>ו- </a:t>
            </a:r>
            <a:r>
              <a:rPr lang="en-US" sz="2400" dirty="0"/>
              <a:t>Tm9sf4</a:t>
            </a:r>
            <a:r>
              <a:rPr lang="he-IL" sz="2400" dirty="0"/>
              <a:t>. 		</a:t>
            </a:r>
            <a:r>
              <a:rPr lang="he-IL" sz="2400" dirty="0" smtClean="0"/>
              <a:t>בכרומוזום </a:t>
            </a:r>
            <a:r>
              <a:rPr lang="he-IL" sz="2400" dirty="0"/>
              <a:t>4 – </a:t>
            </a:r>
            <a:r>
              <a:rPr lang="en-US" sz="2400" dirty="0"/>
              <a:t>Fam46b</a:t>
            </a:r>
            <a:r>
              <a:rPr lang="he-IL" sz="2400" dirty="0"/>
              <a:t>  ו- </a:t>
            </a:r>
            <a:r>
              <a:rPr lang="en-US" sz="2400" dirty="0"/>
              <a:t>Tmem222</a:t>
            </a:r>
            <a:r>
              <a:rPr lang="he-IL" sz="2400" dirty="0"/>
              <a:t>.</a:t>
            </a:r>
            <a:br>
              <a:rPr lang="he-IL" sz="2400" dirty="0"/>
            </a:br>
            <a:r>
              <a:rPr lang="he-IL" sz="2400" dirty="0"/>
              <a:t>בכרומוזום 11 – </a:t>
            </a:r>
            <a:r>
              <a:rPr lang="en-US" sz="2400" dirty="0" err="1"/>
              <a:t>EvpI</a:t>
            </a:r>
            <a:r>
              <a:rPr lang="he-IL" sz="2400" dirty="0"/>
              <a:t>,  </a:t>
            </a:r>
            <a:r>
              <a:rPr lang="en-US" sz="2400" dirty="0"/>
              <a:t>Gm7367</a:t>
            </a:r>
            <a:r>
              <a:rPr lang="he-IL" sz="2400" dirty="0"/>
              <a:t>  ו- </a:t>
            </a:r>
            <a:r>
              <a:rPr lang="en-US" sz="2400" dirty="0"/>
              <a:t>Sphk1</a:t>
            </a:r>
            <a:r>
              <a:rPr lang="he-IL" sz="2400" dirty="0"/>
              <a:t>. 	בכרומוזום 17 – </a:t>
            </a:r>
            <a:r>
              <a:rPr lang="en-US" sz="2400" dirty="0" err="1"/>
              <a:t>Crebrf</a:t>
            </a:r>
            <a:r>
              <a:rPr lang="he-IL" sz="2400" dirty="0"/>
              <a:t>  ו- </a:t>
            </a:r>
            <a:r>
              <a:rPr lang="en-US" sz="2400" dirty="0"/>
              <a:t>ergic1</a:t>
            </a:r>
            <a:r>
              <a:rPr lang="he-IL" sz="2400" dirty="0" smtClean="0"/>
              <a:t>.</a:t>
            </a:r>
            <a:endParaRPr lang="he-IL" sz="2400" dirty="0"/>
          </a:p>
          <a:p>
            <a:pPr marL="0" indent="0">
              <a:buNone/>
            </a:pPr>
            <a:r>
              <a:rPr lang="he-IL" sz="2400" dirty="0" smtClean="0"/>
              <a:t>(</a:t>
            </a:r>
            <a:r>
              <a:rPr lang="he-IL" sz="1600" dirty="0" smtClean="0"/>
              <a:t>הגנים </a:t>
            </a:r>
            <a:r>
              <a:rPr lang="en-US" sz="1600" dirty="0" err="1" smtClean="0"/>
              <a:t>EvpI</a:t>
            </a:r>
            <a:r>
              <a:rPr lang="he-IL" sz="1600" dirty="0" smtClean="0"/>
              <a:t> ו- </a:t>
            </a:r>
            <a:r>
              <a:rPr lang="en-US" sz="1600" dirty="0" smtClean="0"/>
              <a:t>Gm7367</a:t>
            </a:r>
            <a:r>
              <a:rPr lang="he-IL" sz="1600" dirty="0" smtClean="0"/>
              <a:t> בכרומוזום 11, הינם באותו מתחם עם תגובה דומה ל-</a:t>
            </a:r>
            <a:r>
              <a:rPr lang="en-US" sz="1600" dirty="0" smtClean="0"/>
              <a:t>GR</a:t>
            </a:r>
            <a:r>
              <a:rPr lang="he-IL" sz="1600" dirty="0" smtClean="0"/>
              <a:t>, כך ששניהם משמשים כזוג לגן </a:t>
            </a:r>
            <a:r>
              <a:rPr lang="en-US" sz="1600" dirty="0" smtClean="0"/>
              <a:t>Sphk1</a:t>
            </a:r>
            <a:r>
              <a:rPr lang="he-IL" sz="2400" dirty="0" smtClean="0"/>
              <a:t>)</a:t>
            </a:r>
          </a:p>
          <a:p>
            <a:pPr marL="0" indent="0">
              <a:buNone/>
            </a:pPr>
            <a:r>
              <a:rPr lang="he-IL" sz="2400" dirty="0" smtClean="0"/>
              <a:t>כל אחד מתשעת גנים אלו שימש כ-</a:t>
            </a:r>
            <a:r>
              <a:rPr lang="en-US" sz="2400" dirty="0" smtClean="0"/>
              <a:t>bait</a:t>
            </a:r>
            <a:r>
              <a:rPr lang="he-IL" sz="2400" dirty="0" smtClean="0"/>
              <a:t> בניסוי אחר, על כל ניסוי נעשו שלוש חזרות,</a:t>
            </a:r>
          </a:p>
          <a:p>
            <a:pPr marL="0" indent="0">
              <a:buNone/>
            </a:pPr>
            <a:r>
              <a:rPr lang="he-IL" sz="2400" dirty="0" smtClean="0"/>
              <a:t>כך שבסך </a:t>
            </a:r>
            <a:r>
              <a:rPr lang="he-IL" sz="2400" dirty="0" err="1" smtClean="0"/>
              <a:t>הכל</a:t>
            </a:r>
            <a:r>
              <a:rPr lang="he-IL" sz="2400" dirty="0" smtClean="0"/>
              <a:t> לפני החיתוך בגנום נעשו 27 ניסויי </a:t>
            </a:r>
            <a:r>
              <a:rPr lang="en-US" sz="2400" dirty="0" smtClean="0"/>
              <a:t>4C</a:t>
            </a:r>
            <a:r>
              <a:rPr lang="he-IL" sz="2400" dirty="0" smtClean="0"/>
              <a:t>.</a:t>
            </a:r>
          </a:p>
          <a:p>
            <a:pPr marL="0" indent="0">
              <a:buNone/>
            </a:pPr>
            <a:r>
              <a:rPr lang="he-IL" sz="2400" dirty="0" smtClean="0"/>
              <a:t>להלן, שמות הניסויים יהיו בפורמט:   שם הגן _ מס' החזרה.    לדוגמה:   </a:t>
            </a:r>
            <a:r>
              <a:rPr lang="en-US" sz="2400" dirty="0" smtClean="0"/>
              <a:t>Bcl2l1_1</a:t>
            </a:r>
            <a:r>
              <a:rPr lang="he-IL" sz="2400" dirty="0" smtClean="0"/>
              <a:t>.</a:t>
            </a:r>
          </a:p>
          <a:p>
            <a:pPr marL="0" indent="0">
              <a:buNone/>
            </a:pPr>
            <a:endParaRPr lang="en-US" dirty="0" smtClean="0"/>
          </a:p>
          <a:p>
            <a:pPr marL="0" indent="0">
              <a:buNone/>
            </a:pPr>
            <a:endParaRPr lang="he-IL" dirty="0"/>
          </a:p>
        </p:txBody>
      </p:sp>
    </p:spTree>
    <p:extLst>
      <p:ext uri="{BB962C8B-B14F-4D97-AF65-F5344CB8AC3E}">
        <p14:creationId xmlns:p14="http://schemas.microsoft.com/office/powerpoint/2010/main" val="122278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0242" y="354473"/>
            <a:ext cx="10515600" cy="1325563"/>
          </a:xfrm>
        </p:spPr>
        <p:txBody>
          <a:bodyPr/>
          <a:lstStyle/>
          <a:p>
            <a:pPr algn="ctr"/>
            <a:r>
              <a:rPr lang="he-IL" sz="2800" dirty="0" smtClean="0"/>
              <a:t>המשך  </a:t>
            </a:r>
            <a:r>
              <a:rPr lang="he-IL" dirty="0" smtClean="0">
                <a:solidFill>
                  <a:schemeClr val="accent4">
                    <a:lumMod val="40000"/>
                    <a:lumOff val="60000"/>
                  </a:schemeClr>
                </a:solidFill>
              </a:rPr>
              <a:t>שיטות מחקר</a:t>
            </a:r>
            <a:endParaRPr lang="he-IL" dirty="0">
              <a:solidFill>
                <a:schemeClr val="accent4">
                  <a:lumMod val="40000"/>
                  <a:lumOff val="60000"/>
                </a:schemeClr>
              </a:solidFill>
            </a:endParaRPr>
          </a:p>
        </p:txBody>
      </p:sp>
      <p:sp>
        <p:nvSpPr>
          <p:cNvPr id="3" name="מציין מיקום תוכן 2"/>
          <p:cNvSpPr>
            <a:spLocks noGrp="1"/>
          </p:cNvSpPr>
          <p:nvPr>
            <p:ph idx="1"/>
          </p:nvPr>
        </p:nvSpPr>
        <p:spPr/>
        <p:txBody>
          <a:bodyPr>
            <a:normAutofit/>
          </a:bodyPr>
          <a:lstStyle/>
          <a:p>
            <a:pPr marL="0" indent="0">
              <a:buNone/>
            </a:pPr>
            <a:r>
              <a:rPr lang="he-IL" dirty="0" smtClean="0"/>
              <a:t>בניסוי </a:t>
            </a:r>
            <a:r>
              <a:rPr lang="en-US" dirty="0" smtClean="0"/>
              <a:t>4C</a:t>
            </a:r>
            <a:r>
              <a:rPr lang="he-IL" dirty="0" smtClean="0"/>
              <a:t> מתקבל רשימת רצפים, יש למפותם לגנום ולסכום כמה רצפים התקבלו בכל מיקום.</a:t>
            </a:r>
          </a:p>
          <a:p>
            <a:pPr marL="0" indent="0">
              <a:buNone/>
            </a:pPr>
            <a:r>
              <a:rPr lang="he-IL" dirty="0" smtClean="0"/>
              <a:t>מלבד זאת, מכיוון שמלבד </a:t>
            </a:r>
            <a:r>
              <a:rPr lang="he-IL" dirty="0" err="1" smtClean="0"/>
              <a:t>הקירבה</a:t>
            </a:r>
            <a:r>
              <a:rPr lang="he-IL" dirty="0" smtClean="0"/>
              <a:t> המרחבית ישנם כמה הטיות שמשפיעות על כמות הרצפים המתקבלים לכל מיקום בגנום, אז לפני שמסיקים מהתוצאות על </a:t>
            </a:r>
            <a:r>
              <a:rPr lang="he-IL" dirty="0" err="1" smtClean="0"/>
              <a:t>הקירבה</a:t>
            </a:r>
            <a:r>
              <a:rPr lang="he-IL" dirty="0" smtClean="0"/>
              <a:t> המרחבית – יש להעבירם אלגוריתם </a:t>
            </a:r>
            <a:r>
              <a:rPr lang="he-IL" dirty="0" err="1" smtClean="0"/>
              <a:t>נירמול</a:t>
            </a:r>
            <a:r>
              <a:rPr lang="he-IL" dirty="0" smtClean="0"/>
              <a:t>.</a:t>
            </a:r>
            <a:endParaRPr lang="he-IL" dirty="0"/>
          </a:p>
          <a:p>
            <a:pPr marL="0" indent="0">
              <a:buNone/>
            </a:pPr>
            <a:r>
              <a:rPr lang="he-IL" dirty="0" smtClean="0"/>
              <a:t>השיטות השונות לניתוח תוצאות </a:t>
            </a:r>
            <a:r>
              <a:rPr lang="en-US" dirty="0" smtClean="0"/>
              <a:t>4C</a:t>
            </a:r>
            <a:r>
              <a:rPr lang="he-IL" dirty="0" smtClean="0"/>
              <a:t> שונות באלגוריתם </a:t>
            </a:r>
            <a:r>
              <a:rPr lang="he-IL" dirty="0" err="1" smtClean="0"/>
              <a:t>הנירמול</a:t>
            </a:r>
            <a:r>
              <a:rPr lang="he-IL" dirty="0" smtClean="0"/>
              <a:t> שהם מבצעים. אבדוק שיטות שונות האם הם מתאימים לצורכי מטרות </a:t>
            </a:r>
            <a:r>
              <a:rPr lang="he-IL" dirty="0" err="1" smtClean="0"/>
              <a:t>הפרוייקט</a:t>
            </a:r>
            <a:r>
              <a:rPr lang="he-IL" dirty="0" smtClean="0"/>
              <a:t>.</a:t>
            </a:r>
          </a:p>
        </p:txBody>
      </p:sp>
    </p:spTree>
    <p:extLst>
      <p:ext uri="{BB962C8B-B14F-4D97-AF65-F5344CB8AC3E}">
        <p14:creationId xmlns:p14="http://schemas.microsoft.com/office/powerpoint/2010/main" val="332093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fontScale="85000" lnSpcReduction="10000"/>
          </a:bodyPr>
          <a:lstStyle/>
          <a:p>
            <a:pPr marL="0" indent="0">
              <a:buNone/>
            </a:pPr>
            <a:r>
              <a:rPr lang="he-IL" u="sng" dirty="0" smtClean="0"/>
              <a:t>שיטות לניתוח תוצאות </a:t>
            </a:r>
            <a:r>
              <a:rPr lang="en-US" u="sng" dirty="0" smtClean="0"/>
              <a:t>4C</a:t>
            </a:r>
            <a:r>
              <a:rPr lang="he-IL" dirty="0" smtClean="0"/>
              <a:t>:</a:t>
            </a:r>
          </a:p>
          <a:p>
            <a:r>
              <a:rPr lang="en-US" dirty="0" smtClean="0"/>
              <a:t>4Cpipe-line</a:t>
            </a:r>
            <a:r>
              <a:rPr lang="he-IL" dirty="0" smtClean="0"/>
              <a:t>  - תוכנה המתופעלת באמצעות פקודות בלינוקס</a:t>
            </a:r>
            <a:r>
              <a:rPr lang="he-IL" dirty="0"/>
              <a:t>.</a:t>
            </a:r>
            <a:r>
              <a:rPr lang="he-IL" dirty="0" smtClean="0"/>
              <a:t> היא ממפה, מכמתת, מנרמלת ומוציאה גרף תוצאות.</a:t>
            </a:r>
            <a:r>
              <a:rPr lang="en-US" dirty="0" smtClean="0"/>
              <a:t/>
            </a:r>
            <a:br>
              <a:rPr lang="en-US" dirty="0" smtClean="0"/>
            </a:br>
            <a:r>
              <a:rPr lang="he-IL" dirty="0" smtClean="0"/>
              <a:t>כחלק </a:t>
            </a:r>
            <a:r>
              <a:rPr lang="he-IL" dirty="0" err="1" smtClean="0"/>
              <a:t>מהנירמול</a:t>
            </a:r>
            <a:r>
              <a:rPr lang="he-IL" dirty="0" smtClean="0"/>
              <a:t> מחושב ממוצע לכל חלון בגנום, בגרף הפלט מופיע מספר תוצאות שההבדל ביניהם הוא בגודל החלון. גודל החלון נע בין </a:t>
            </a:r>
            <a:r>
              <a:rPr lang="en-US" dirty="0" smtClean="0"/>
              <a:t>2-50 kb</a:t>
            </a:r>
            <a:r>
              <a:rPr lang="he-IL" dirty="0" smtClean="0"/>
              <a:t>.</a:t>
            </a:r>
            <a:r>
              <a:rPr lang="en-US" dirty="0" smtClean="0"/>
              <a:t/>
            </a:r>
            <a:br>
              <a:rPr lang="en-US" dirty="0" smtClean="0"/>
            </a:br>
            <a:r>
              <a:rPr lang="he-IL" dirty="0" smtClean="0"/>
              <a:t>ההטיות שמחושבות </a:t>
            </a:r>
            <a:r>
              <a:rPr lang="he-IL" dirty="0" err="1" smtClean="0"/>
              <a:t>בנירמול</a:t>
            </a:r>
            <a:r>
              <a:rPr lang="he-IL" dirty="0" smtClean="0"/>
              <a:t> ואלגוריתם </a:t>
            </a:r>
            <a:r>
              <a:rPr lang="he-IL" dirty="0" err="1" smtClean="0"/>
              <a:t>הנירמול</a:t>
            </a:r>
            <a:r>
              <a:rPr lang="he-IL" dirty="0" smtClean="0"/>
              <a:t> מופיע במאמר</a:t>
            </a:r>
            <a:r>
              <a:rPr lang="en-US" dirty="0" smtClean="0"/>
              <a:t/>
            </a:r>
            <a:br>
              <a:rPr lang="en-US" dirty="0" smtClean="0"/>
            </a:br>
            <a:r>
              <a:rPr lang="en-US" dirty="0" smtClean="0"/>
              <a:t>(van </a:t>
            </a:r>
            <a:r>
              <a:rPr lang="en-US" dirty="0"/>
              <a:t>de </a:t>
            </a:r>
            <a:r>
              <a:rPr lang="en-US" dirty="0" err="1"/>
              <a:t>Werken</a:t>
            </a:r>
            <a:r>
              <a:rPr lang="en-US" dirty="0"/>
              <a:t> HJ, 2012</a:t>
            </a:r>
            <a:r>
              <a:rPr lang="en-US" dirty="0" smtClean="0"/>
              <a:t>)</a:t>
            </a:r>
            <a:r>
              <a:rPr lang="he-IL" dirty="0" smtClean="0"/>
              <a:t>.</a:t>
            </a:r>
          </a:p>
          <a:p>
            <a:r>
              <a:rPr lang="en-US" dirty="0" err="1" smtClean="0"/>
              <a:t>fourSig</a:t>
            </a:r>
            <a:r>
              <a:rPr lang="he-IL" dirty="0" smtClean="0"/>
              <a:t> – תוכנה המתופעלת באמצעות פקודות בלינוקס, היא מנרמלת. לצורך ראיית התוצאות בגרף </a:t>
            </a:r>
            <a:r>
              <a:rPr lang="he-IL" dirty="0" err="1" smtClean="0"/>
              <a:t>העלתי</a:t>
            </a:r>
            <a:r>
              <a:rPr lang="he-IL" dirty="0" smtClean="0"/>
              <a:t> את קובץ הפלט לאתר של </a:t>
            </a:r>
            <a:r>
              <a:rPr lang="en-US" dirty="0" smtClean="0"/>
              <a:t>UCSC</a:t>
            </a:r>
            <a:r>
              <a:rPr lang="he-IL" dirty="0" smtClean="0"/>
              <a:t>.</a:t>
            </a:r>
            <a:r>
              <a:rPr lang="en-US" dirty="0" smtClean="0"/>
              <a:t/>
            </a:r>
            <a:br>
              <a:rPr lang="en-US" dirty="0" smtClean="0"/>
            </a:br>
            <a:r>
              <a:rPr lang="he-IL" dirty="0" smtClean="0"/>
              <a:t>אלגוריתם </a:t>
            </a:r>
            <a:r>
              <a:rPr lang="he-IL" dirty="0" err="1" smtClean="0"/>
              <a:t>הנירמול</a:t>
            </a:r>
            <a:r>
              <a:rPr lang="he-IL" dirty="0" smtClean="0"/>
              <a:t> מופיע במאמר </a:t>
            </a:r>
            <a:r>
              <a:rPr lang="en-US" dirty="0"/>
              <a:t>(Williams RL Jr, 2014</a:t>
            </a:r>
            <a:r>
              <a:rPr lang="en-US" dirty="0" smtClean="0"/>
              <a:t>)</a:t>
            </a:r>
            <a:r>
              <a:rPr lang="he-IL" dirty="0" smtClean="0"/>
              <a:t>.</a:t>
            </a:r>
          </a:p>
          <a:p>
            <a:r>
              <a:rPr lang="he-IL" dirty="0" smtClean="0"/>
              <a:t>אנליזה בבנייה עצמית – קוד </a:t>
            </a:r>
            <a:r>
              <a:rPr lang="he-IL" dirty="0" err="1" smtClean="0"/>
              <a:t>לנירמול</a:t>
            </a:r>
            <a:r>
              <a:rPr lang="he-IL" dirty="0" smtClean="0"/>
              <a:t> שכתבתי בשפת </a:t>
            </a:r>
            <a:r>
              <a:rPr lang="en-US" dirty="0" smtClean="0"/>
              <a:t>R</a:t>
            </a:r>
            <a:r>
              <a:rPr lang="he-IL" dirty="0" smtClean="0"/>
              <a:t>. האלגוריתם מבוסס על המאמר </a:t>
            </a:r>
            <a:r>
              <a:rPr lang="en-US" dirty="0"/>
              <a:t>(Franke M, 2016</a:t>
            </a:r>
            <a:r>
              <a:rPr lang="en-US" dirty="0" smtClean="0"/>
              <a:t>)</a:t>
            </a:r>
            <a:r>
              <a:rPr lang="he-IL" dirty="0" smtClean="0"/>
              <a:t>, אך עם שינויים בהתאם לנצרך </a:t>
            </a:r>
            <a:r>
              <a:rPr lang="he-IL" dirty="0" err="1" smtClean="0"/>
              <a:t>לפרוייקט</a:t>
            </a:r>
            <a:r>
              <a:rPr lang="he-IL" dirty="0" smtClean="0"/>
              <a:t>, כפי שיובא ב-"תוצאות ודיון". לצורך ראיית התוצאות בגרף </a:t>
            </a:r>
            <a:r>
              <a:rPr lang="he-IL" dirty="0" err="1" smtClean="0"/>
              <a:t>העלתי</a:t>
            </a:r>
            <a:r>
              <a:rPr lang="he-IL" dirty="0" smtClean="0"/>
              <a:t> את קובץ הפלט לאתר של </a:t>
            </a:r>
            <a:r>
              <a:rPr lang="en-US" dirty="0" smtClean="0"/>
              <a:t>UCSC</a:t>
            </a:r>
            <a:r>
              <a:rPr lang="he-IL" dirty="0" smtClean="0"/>
              <a:t>.</a:t>
            </a:r>
            <a:endParaRPr lang="he-IL" dirty="0"/>
          </a:p>
        </p:txBody>
      </p:sp>
      <p:sp>
        <p:nvSpPr>
          <p:cNvPr id="5" name="כותרת 1"/>
          <p:cNvSpPr>
            <a:spLocks noGrp="1"/>
          </p:cNvSpPr>
          <p:nvPr>
            <p:ph type="title"/>
          </p:nvPr>
        </p:nvSpPr>
        <p:spPr>
          <a:xfrm>
            <a:off x="1280242" y="354473"/>
            <a:ext cx="10515600" cy="1325563"/>
          </a:xfrm>
        </p:spPr>
        <p:txBody>
          <a:bodyPr/>
          <a:lstStyle/>
          <a:p>
            <a:pPr algn="ctr"/>
            <a:r>
              <a:rPr lang="he-IL" sz="2800" dirty="0" smtClean="0"/>
              <a:t>המשך  </a:t>
            </a:r>
            <a:r>
              <a:rPr lang="he-IL" dirty="0" smtClean="0">
                <a:solidFill>
                  <a:schemeClr val="accent4">
                    <a:lumMod val="40000"/>
                    <a:lumOff val="60000"/>
                  </a:schemeClr>
                </a:solidFill>
              </a:rPr>
              <a:t>שיטות מחקר</a:t>
            </a:r>
            <a:endParaRPr lang="he-IL" dirty="0">
              <a:solidFill>
                <a:schemeClr val="accent4">
                  <a:lumMod val="40000"/>
                  <a:lumOff val="60000"/>
                </a:schemeClr>
              </a:solidFill>
            </a:endParaRPr>
          </a:p>
        </p:txBody>
      </p:sp>
    </p:spTree>
    <p:extLst>
      <p:ext uri="{BB962C8B-B14F-4D97-AF65-F5344CB8AC3E}">
        <p14:creationId xmlns:p14="http://schemas.microsoft.com/office/powerpoint/2010/main" val="1887400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258763"/>
            <a:ext cx="9144000" cy="2387600"/>
          </a:xfrm>
        </p:spPr>
        <p:txBody>
          <a:bodyPr>
            <a:normAutofit/>
          </a:bodyPr>
          <a:lstStyle/>
          <a:p>
            <a:r>
              <a:rPr lang="he-IL" sz="7200" dirty="0" smtClean="0">
                <a:solidFill>
                  <a:schemeClr val="accent4">
                    <a:lumMod val="40000"/>
                    <a:lumOff val="60000"/>
                  </a:schemeClr>
                </a:solidFill>
              </a:rPr>
              <a:t>תוצאות  ודיון</a:t>
            </a:r>
            <a:endParaRPr lang="he-IL" sz="7200" dirty="0">
              <a:solidFill>
                <a:schemeClr val="accent4">
                  <a:lumMod val="40000"/>
                  <a:lumOff val="60000"/>
                </a:schemeClr>
              </a:solidFill>
            </a:endParaRPr>
          </a:p>
        </p:txBody>
      </p:sp>
      <p:sp>
        <p:nvSpPr>
          <p:cNvPr id="3" name="כותרת משנה 2"/>
          <p:cNvSpPr>
            <a:spLocks noGrp="1"/>
          </p:cNvSpPr>
          <p:nvPr>
            <p:ph type="subTitle" idx="1"/>
          </p:nvPr>
        </p:nvSpPr>
        <p:spPr>
          <a:xfrm>
            <a:off x="1524000" y="2738438"/>
            <a:ext cx="9144000" cy="2570162"/>
          </a:xfrm>
        </p:spPr>
        <p:txBody>
          <a:bodyPr>
            <a:normAutofit lnSpcReduction="10000"/>
          </a:bodyPr>
          <a:lstStyle/>
          <a:p>
            <a:r>
              <a:rPr lang="he-IL" dirty="0" smtClean="0">
                <a:solidFill>
                  <a:schemeClr val="accent2">
                    <a:lumMod val="60000"/>
                    <a:lumOff val="40000"/>
                  </a:schemeClr>
                </a:solidFill>
              </a:rPr>
              <a:t>בכל זוג גנים, טווח הקואורדינטות שבהם יוצגו התוצאות הינו בערך:</a:t>
            </a:r>
          </a:p>
          <a:p>
            <a:r>
              <a:rPr lang="he-IL" dirty="0" smtClean="0">
                <a:solidFill>
                  <a:schemeClr val="accent2">
                    <a:lumMod val="60000"/>
                    <a:lumOff val="40000"/>
                  </a:schemeClr>
                </a:solidFill>
              </a:rPr>
              <a:t>מ- </a:t>
            </a:r>
            <a:r>
              <a:rPr lang="en-US" dirty="0" smtClean="0">
                <a:solidFill>
                  <a:schemeClr val="accent2">
                    <a:lumMod val="60000"/>
                    <a:lumOff val="40000"/>
                  </a:schemeClr>
                </a:solidFill>
              </a:rPr>
              <a:t>0.5 Mb</a:t>
            </a:r>
            <a:r>
              <a:rPr lang="he-IL" dirty="0" smtClean="0">
                <a:solidFill>
                  <a:schemeClr val="accent2">
                    <a:lumMod val="60000"/>
                    <a:lumOff val="40000"/>
                  </a:schemeClr>
                </a:solidFill>
              </a:rPr>
              <a:t> משמאל מיקום האמצע בין הגנים</a:t>
            </a:r>
          </a:p>
          <a:p>
            <a:r>
              <a:rPr lang="he-IL" dirty="0" smtClean="0">
                <a:solidFill>
                  <a:schemeClr val="accent2">
                    <a:lumMod val="60000"/>
                    <a:lumOff val="40000"/>
                  </a:schemeClr>
                </a:solidFill>
              </a:rPr>
              <a:t>עד – </a:t>
            </a:r>
            <a:r>
              <a:rPr lang="en-US" dirty="0" smtClean="0">
                <a:solidFill>
                  <a:schemeClr val="accent2">
                    <a:lumMod val="60000"/>
                    <a:lumOff val="40000"/>
                  </a:schemeClr>
                </a:solidFill>
              </a:rPr>
              <a:t>0.5 Mb</a:t>
            </a:r>
            <a:r>
              <a:rPr lang="he-IL" dirty="0" smtClean="0">
                <a:solidFill>
                  <a:schemeClr val="accent2">
                    <a:lumMod val="60000"/>
                    <a:lumOff val="40000"/>
                  </a:schemeClr>
                </a:solidFill>
              </a:rPr>
              <a:t> מימין מיקום האמצע בין הגנים</a:t>
            </a:r>
          </a:p>
          <a:p>
            <a:endParaRPr lang="he-IL" dirty="0" smtClean="0">
              <a:solidFill>
                <a:schemeClr val="accent2">
                  <a:lumMod val="60000"/>
                  <a:lumOff val="40000"/>
                </a:schemeClr>
              </a:solidFill>
            </a:endParaRPr>
          </a:p>
          <a:p>
            <a:r>
              <a:rPr lang="he-IL" dirty="0" smtClean="0">
                <a:solidFill>
                  <a:schemeClr val="accent2">
                    <a:lumMod val="60000"/>
                    <a:lumOff val="40000"/>
                  </a:schemeClr>
                </a:solidFill>
              </a:rPr>
              <a:t>בפרק זה יופיעו רק תוצאות שבאות להמחיש את הדיון</a:t>
            </a:r>
          </a:p>
          <a:p>
            <a:r>
              <a:rPr lang="he-IL" dirty="0" smtClean="0">
                <a:solidFill>
                  <a:schemeClr val="accent2">
                    <a:lumMod val="60000"/>
                    <a:lumOff val="40000"/>
                  </a:schemeClr>
                </a:solidFill>
              </a:rPr>
              <a:t>התוצאות המלאות מופיעים כנספח בסיום המאמר</a:t>
            </a:r>
            <a:endParaRPr lang="he-IL" dirty="0">
              <a:solidFill>
                <a:schemeClr val="accent2">
                  <a:lumMod val="60000"/>
                  <a:lumOff val="40000"/>
                </a:schemeClr>
              </a:solidFill>
            </a:endParaRPr>
          </a:p>
        </p:txBody>
      </p:sp>
    </p:spTree>
    <p:extLst>
      <p:ext uri="{BB962C8B-B14F-4D97-AF65-F5344CB8AC3E}">
        <p14:creationId xmlns:p14="http://schemas.microsoft.com/office/powerpoint/2010/main" val="353838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תוכן 6"/>
          <p:cNvPicPr>
            <a:picLocks noGrp="1" noChangeAspect="1"/>
          </p:cNvPicPr>
          <p:nvPr>
            <p:ph idx="1"/>
          </p:nvPr>
        </p:nvPicPr>
        <p:blipFill rotWithShape="1">
          <a:blip r:embed="rId2">
            <a:extLst>
              <a:ext uri="{28A0092B-C50C-407E-A947-70E740481C1C}">
                <a14:useLocalDpi xmlns:a14="http://schemas.microsoft.com/office/drawing/2010/main" val="0"/>
              </a:ext>
            </a:extLst>
          </a:blip>
          <a:srcRect t="22837"/>
          <a:stretch/>
        </p:blipFill>
        <p:spPr>
          <a:xfrm>
            <a:off x="412376" y="2921000"/>
            <a:ext cx="5683624" cy="1744548"/>
          </a:xfrm>
        </p:spPr>
      </p:pic>
      <p:sp>
        <p:nvSpPr>
          <p:cNvPr id="8" name="TextBox 7"/>
          <p:cNvSpPr txBox="1"/>
          <p:nvPr/>
        </p:nvSpPr>
        <p:spPr>
          <a:xfrm>
            <a:off x="6887135" y="1974889"/>
            <a:ext cx="4356847" cy="923330"/>
          </a:xfrm>
          <a:prstGeom prst="rect">
            <a:avLst/>
          </a:prstGeom>
          <a:noFill/>
        </p:spPr>
        <p:txBody>
          <a:bodyPr wrap="square" rtlCol="1">
            <a:spAutoFit/>
          </a:bodyPr>
          <a:lstStyle/>
          <a:p>
            <a:r>
              <a:rPr lang="he-IL" dirty="0" smtClean="0"/>
              <a:t>בקו השחור מסומן התוצאות כאשר גודל החלון ששימש לחישוב הוא </a:t>
            </a:r>
            <a:r>
              <a:rPr lang="en-US" dirty="0" smtClean="0"/>
              <a:t>5 kb</a:t>
            </a:r>
            <a:r>
              <a:rPr lang="he-IL" dirty="0" smtClean="0"/>
              <a:t>.</a:t>
            </a:r>
          </a:p>
          <a:p>
            <a:r>
              <a:rPr lang="he-IL" dirty="0" smtClean="0"/>
              <a:t>פרופיל </a:t>
            </a:r>
            <a:r>
              <a:rPr lang="he-IL" dirty="0" err="1" smtClean="0"/>
              <a:t>הקירבה</a:t>
            </a:r>
            <a:r>
              <a:rPr lang="he-IL" dirty="0" smtClean="0"/>
              <a:t> המרחבית מסומן בגובה.</a:t>
            </a:r>
            <a:endParaRPr lang="he-IL" dirty="0"/>
          </a:p>
        </p:txBody>
      </p:sp>
      <p:sp>
        <p:nvSpPr>
          <p:cNvPr id="9" name="TextBox 8"/>
          <p:cNvSpPr txBox="1"/>
          <p:nvPr/>
        </p:nvSpPr>
        <p:spPr>
          <a:xfrm>
            <a:off x="6777318" y="3675520"/>
            <a:ext cx="4356847" cy="3139321"/>
          </a:xfrm>
          <a:prstGeom prst="rect">
            <a:avLst/>
          </a:prstGeom>
          <a:noFill/>
        </p:spPr>
        <p:txBody>
          <a:bodyPr wrap="square" rtlCol="1">
            <a:spAutoFit/>
          </a:bodyPr>
          <a:lstStyle/>
          <a:p>
            <a:r>
              <a:rPr lang="he-IL" dirty="0" smtClean="0"/>
              <a:t>הגרף הצבעוני מכיל הרבה שורות, בשורה העליונה מסומן התוצאות כאשר גודל החלון הוא </a:t>
            </a:r>
            <a:r>
              <a:rPr lang="en-US" dirty="0" smtClean="0"/>
              <a:t>2 kb</a:t>
            </a:r>
            <a:r>
              <a:rPr lang="he-IL" dirty="0" smtClean="0"/>
              <a:t>, ככל שיורדים מופיע תוצאות בחלונות יותר גדולים, בשורה התחתונה מסומן התוצאות כאשר גודל החלון הוא </a:t>
            </a:r>
            <a:r>
              <a:rPr lang="en-US" dirty="0" smtClean="0"/>
              <a:t>50 kb</a:t>
            </a:r>
            <a:r>
              <a:rPr lang="he-IL" dirty="0" smtClean="0"/>
              <a:t>.</a:t>
            </a:r>
          </a:p>
          <a:p>
            <a:r>
              <a:rPr lang="he-IL" dirty="0" smtClean="0"/>
              <a:t> – מכך יוצא שבשורה התחתונה, לדוגמה, אין תוצאות על ה-</a:t>
            </a:r>
            <a:r>
              <a:rPr lang="en-US" dirty="0" smtClean="0"/>
              <a:t>25 kb</a:t>
            </a:r>
            <a:r>
              <a:rPr lang="he-IL" dirty="0" smtClean="0"/>
              <a:t> הימניים ביותר והשמאליים ביותר. לכן צורת הגרף הצבעוני הוא אלכסון בצדדים.</a:t>
            </a:r>
          </a:p>
          <a:p>
            <a:r>
              <a:rPr lang="he-IL" dirty="0" smtClean="0"/>
              <a:t>פרופיל </a:t>
            </a:r>
            <a:r>
              <a:rPr lang="he-IL" dirty="0" err="1" smtClean="0"/>
              <a:t>הקירבה</a:t>
            </a:r>
            <a:r>
              <a:rPr lang="he-IL" dirty="0" smtClean="0"/>
              <a:t> המרחבית מסומן בצבע.</a:t>
            </a:r>
          </a:p>
          <a:p>
            <a:endParaRPr lang="he-IL" dirty="0"/>
          </a:p>
        </p:txBody>
      </p:sp>
      <p:sp>
        <p:nvSpPr>
          <p:cNvPr id="11" name="הסבר מלבני מעוגל 10"/>
          <p:cNvSpPr/>
          <p:nvPr/>
        </p:nvSpPr>
        <p:spPr>
          <a:xfrm>
            <a:off x="6777318" y="1864651"/>
            <a:ext cx="4576482" cy="1143806"/>
          </a:xfrm>
          <a:prstGeom prst="wedgeRoundRectCallout">
            <a:avLst>
              <a:gd name="adj1" fmla="val -63726"/>
              <a:gd name="adj2" fmla="val 106792"/>
              <a:gd name="adj3" fmla="val 1666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הסבר מלבני מעוגל 11"/>
          <p:cNvSpPr/>
          <p:nvPr/>
        </p:nvSpPr>
        <p:spPr>
          <a:xfrm>
            <a:off x="6777318" y="3603804"/>
            <a:ext cx="4576482" cy="2940422"/>
          </a:xfrm>
          <a:prstGeom prst="wedgeRoundRectCallout">
            <a:avLst>
              <a:gd name="adj1" fmla="val -64335"/>
              <a:gd name="adj2" fmla="val -32712"/>
              <a:gd name="adj3" fmla="val 1666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ותרת 1"/>
          <p:cNvSpPr txBox="1">
            <a:spLocks/>
          </p:cNvSpPr>
          <p:nvPr/>
        </p:nvSpPr>
        <p:spPr>
          <a:xfrm>
            <a:off x="838200" y="407287"/>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smtClean="0">
                <a:solidFill>
                  <a:schemeClr val="accent4">
                    <a:lumMod val="40000"/>
                    <a:lumOff val="60000"/>
                  </a:schemeClr>
                </a:solidFill>
              </a:rPr>
              <a:t>– תוצאות ודיון –</a:t>
            </a:r>
            <a:r>
              <a:rPr lang="he-IL" dirty="0" smtClean="0"/>
              <a:t/>
            </a:r>
            <a:br>
              <a:rPr lang="he-IL" dirty="0" smtClean="0"/>
            </a:br>
            <a:r>
              <a:rPr lang="he-IL" sz="4500" dirty="0" smtClean="0">
                <a:solidFill>
                  <a:schemeClr val="accent2">
                    <a:lumMod val="60000"/>
                    <a:lumOff val="40000"/>
                  </a:schemeClr>
                </a:solidFill>
              </a:rPr>
              <a:t>הקדמה לתוצאות </a:t>
            </a:r>
            <a:r>
              <a:rPr lang="en-US" sz="4500" dirty="0" smtClean="0">
                <a:solidFill>
                  <a:schemeClr val="accent2">
                    <a:lumMod val="60000"/>
                    <a:lumOff val="40000"/>
                  </a:schemeClr>
                </a:solidFill>
              </a:rPr>
              <a:t>4C-pipeline</a:t>
            </a:r>
            <a:endParaRPr lang="he-IL" sz="4500" dirty="0">
              <a:solidFill>
                <a:schemeClr val="accent2">
                  <a:lumMod val="60000"/>
                  <a:lumOff val="40000"/>
                </a:schemeClr>
              </a:solidFill>
            </a:endParaRPr>
          </a:p>
        </p:txBody>
      </p:sp>
      <p:cxnSp>
        <p:nvCxnSpPr>
          <p:cNvPr id="16" name="מחבר ישר 15"/>
          <p:cNvCxnSpPr/>
          <p:nvPr/>
        </p:nvCxnSpPr>
        <p:spPr>
          <a:xfrm>
            <a:off x="3179298" y="4318781"/>
            <a:ext cx="0" cy="745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הסבר מלבני מעוגל 16"/>
          <p:cNvSpPr/>
          <p:nvPr/>
        </p:nvSpPr>
        <p:spPr>
          <a:xfrm>
            <a:off x="2250830" y="5897895"/>
            <a:ext cx="1856935" cy="646331"/>
          </a:xfrm>
          <a:prstGeom prst="wedgeRoundRectCallout">
            <a:avLst>
              <a:gd name="adj1" fmla="val -1136"/>
              <a:gd name="adj2" fmla="val -170390"/>
              <a:gd name="adj3" fmla="val 1666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2250830" y="5897895"/>
            <a:ext cx="1856935" cy="646331"/>
          </a:xfrm>
          <a:prstGeom prst="rect">
            <a:avLst/>
          </a:prstGeom>
          <a:noFill/>
        </p:spPr>
        <p:txBody>
          <a:bodyPr wrap="square" rtlCol="1">
            <a:spAutoFit/>
          </a:bodyPr>
          <a:lstStyle/>
          <a:p>
            <a:pPr algn="ctr"/>
            <a:r>
              <a:rPr lang="he-IL" dirty="0" smtClean="0"/>
              <a:t>את מיקום ה-</a:t>
            </a:r>
            <a:r>
              <a:rPr lang="en-US" dirty="0" smtClean="0"/>
              <a:t>bait</a:t>
            </a:r>
            <a:r>
              <a:rPr lang="he-IL" dirty="0" smtClean="0"/>
              <a:t> אני מסמן בקו צהוב</a:t>
            </a:r>
            <a:endParaRPr lang="he-IL" dirty="0"/>
          </a:p>
        </p:txBody>
      </p:sp>
      <p:sp>
        <p:nvSpPr>
          <p:cNvPr id="19" name="TextBox 18"/>
          <p:cNvSpPr txBox="1"/>
          <p:nvPr/>
        </p:nvSpPr>
        <p:spPr>
          <a:xfrm>
            <a:off x="0" y="2898219"/>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Bcl2l1_1</a:t>
            </a:r>
            <a:endParaRPr lang="he-IL" dirty="0">
              <a:solidFill>
                <a:schemeClr val="bg1"/>
              </a:solidFill>
            </a:endParaRPr>
          </a:p>
        </p:txBody>
      </p:sp>
      <p:sp>
        <p:nvSpPr>
          <p:cNvPr id="20" name="TextBox 19"/>
          <p:cNvSpPr txBox="1"/>
          <p:nvPr/>
        </p:nvSpPr>
        <p:spPr>
          <a:xfrm>
            <a:off x="412376" y="647556"/>
            <a:ext cx="2415044" cy="1634490"/>
          </a:xfrm>
          <a:prstGeom prst="wedgeRoundRectCallout">
            <a:avLst>
              <a:gd name="adj1" fmla="val -22064"/>
              <a:gd name="adj2" fmla="val 93531"/>
              <a:gd name="adj3" fmla="val 16667"/>
            </a:avLst>
          </a:prstGeom>
          <a:noFill/>
          <a:ln>
            <a:solidFill>
              <a:srgbClr val="FFFF00"/>
            </a:solidFill>
          </a:ln>
        </p:spPr>
        <p:txBody>
          <a:bodyPr wrap="square" rtlCol="1">
            <a:spAutoFit/>
          </a:bodyPr>
          <a:lstStyle/>
          <a:p>
            <a:r>
              <a:rPr lang="he-IL" dirty="0" smtClean="0"/>
              <a:t>את שם הניסוי (המורכב מ: שם הגן ששימש כ-</a:t>
            </a:r>
            <a:r>
              <a:rPr lang="en-US" dirty="0" smtClean="0"/>
              <a:t>bait</a:t>
            </a:r>
            <a:r>
              <a:rPr lang="he-IL" dirty="0" smtClean="0"/>
              <a:t>, קו תחתון, מספר החזרה) אני כותב ברקע הלבן של הגרף</a:t>
            </a:r>
            <a:endParaRPr lang="he-IL" dirty="0"/>
          </a:p>
        </p:txBody>
      </p:sp>
    </p:spTree>
    <p:extLst>
      <p:ext uri="{BB962C8B-B14F-4D97-AF65-F5344CB8AC3E}">
        <p14:creationId xmlns:p14="http://schemas.microsoft.com/office/powerpoint/2010/main" val="354039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81000" y="1241508"/>
            <a:ext cx="11430000" cy="3273419"/>
          </a:xfrm>
        </p:spPr>
        <p:txBody>
          <a:bodyPr>
            <a:noAutofit/>
          </a:bodyPr>
          <a:lstStyle/>
          <a:p>
            <a:pPr marL="0" indent="0">
              <a:buNone/>
            </a:pPr>
            <a:r>
              <a:rPr lang="he-IL" sz="1800" dirty="0" smtClean="0"/>
              <a:t>בגרף הצבעוני, ככל שהשורה יותר למעלה, גודל החלון יותר קטן, כך </a:t>
            </a:r>
            <a:r>
              <a:rPr lang="he-IL" sz="1800" dirty="0" err="1" smtClean="0"/>
              <a:t>שהרזולוצייה</a:t>
            </a:r>
            <a:r>
              <a:rPr lang="he-IL" sz="1800" dirty="0" smtClean="0"/>
              <a:t> יותר גבוהה.</a:t>
            </a:r>
          </a:p>
          <a:p>
            <a:pPr marL="0" indent="0">
              <a:buNone/>
            </a:pPr>
            <a:r>
              <a:rPr lang="he-IL" sz="1800" dirty="0" smtClean="0"/>
              <a:t>ככל שהשורה יותר למטה, גודל החלון יותר גדול, כך שיש יותר לסמוך על התוצאות שהינם עקב קירבה מרחבית ולא מקריות סתמית.</a:t>
            </a:r>
          </a:p>
          <a:p>
            <a:pPr marL="0" indent="0">
              <a:buNone/>
            </a:pPr>
            <a:r>
              <a:rPr lang="he-IL" sz="1800" dirty="0" smtClean="0"/>
              <a:t>לפיכך מומלץ להשוות בין שורות שונות כדי להפיק מידע. את השורות העליונות לראות </a:t>
            </a:r>
            <a:r>
              <a:rPr lang="he-IL" sz="1800" dirty="0" err="1" smtClean="0"/>
              <a:t>כמדוייקות</a:t>
            </a:r>
            <a:r>
              <a:rPr lang="he-IL" sz="1800" dirty="0" smtClean="0"/>
              <a:t> אך לא מוסמכות, את התחתונות כמוסמכות אך לא </a:t>
            </a:r>
            <a:r>
              <a:rPr lang="he-IL" sz="1800" dirty="0" err="1" smtClean="0"/>
              <a:t>מדוייקות</a:t>
            </a:r>
            <a:r>
              <a:rPr lang="he-IL" sz="1800" dirty="0"/>
              <a:t>.</a:t>
            </a:r>
            <a:r>
              <a:rPr lang="he-IL" sz="1800" dirty="0" smtClean="0"/>
              <a:t> אז אם רואים מידע בשורות העליונות, שמופיע בערך באותו אזור, בשורות התחתונות, אז יש לסמוך על הדיוק של העליונות. אך אם לא רואים את המידע, אפילו לא בערך, בשורות התחתונות, אז יש לחשוש שזה עקב אקראיות.</a:t>
            </a:r>
          </a:p>
          <a:p>
            <a:pPr marL="0" indent="0">
              <a:buNone/>
            </a:pPr>
            <a:r>
              <a:rPr lang="he-IL" sz="1800" dirty="0" smtClean="0"/>
              <a:t>לדוגמה: בשורה העליונה הוורוד האחרון בימין ה-</a:t>
            </a:r>
            <a:r>
              <a:rPr lang="en-US" sz="1800" dirty="0" smtClean="0"/>
              <a:t>bait</a:t>
            </a:r>
            <a:r>
              <a:rPr lang="he-IL" sz="1800" dirty="0" smtClean="0"/>
              <a:t> הוא במיקום החץ הצהוב, דבר זה מתאים גם עם המופק מהשורה האחרונה ששם הוורוד האחרון בימין ה-</a:t>
            </a:r>
            <a:r>
              <a:rPr lang="en-US" sz="1800" dirty="0" smtClean="0"/>
              <a:t>bait</a:t>
            </a:r>
            <a:r>
              <a:rPr lang="he-IL" sz="1800" dirty="0" smtClean="0"/>
              <a:t> הוא במיקום החץ הירוק, זאת מכיוון שטווח הדיוק של השורה התחתונה הוא </a:t>
            </a:r>
            <a:r>
              <a:rPr lang="en-US" sz="1800" dirty="0" smtClean="0"/>
              <a:t>25 kb</a:t>
            </a:r>
            <a:r>
              <a:rPr lang="he-IL" sz="1800" dirty="0" smtClean="0"/>
              <a:t> לכל כיוון ומיקום החץ הצהוב הוא בתוך טווח זה (שהרי האלכסון בין החץ הירוק לצהוב הינו מקביל לאלכסון שבימין הגרף). לפיכך ניתן לומר שסוף הוורוד בימין ה-</a:t>
            </a:r>
            <a:r>
              <a:rPr lang="en-US" sz="1800" dirty="0" smtClean="0"/>
              <a:t>bait</a:t>
            </a:r>
            <a:r>
              <a:rPr lang="he-IL" sz="1800" dirty="0" smtClean="0"/>
              <a:t> הוא במיקום החץ הצהוב, זאת למרות שכנגדו בשורה התחתונה במיקום החץ השחור רואים כחול ולא וורוד.</a:t>
            </a:r>
          </a:p>
        </p:txBody>
      </p:sp>
      <p:pic>
        <p:nvPicPr>
          <p:cNvPr id="4" name="מציין מיקום תוכן 8"/>
          <p:cNvPicPr>
            <a:picLocks noChangeAspect="1"/>
          </p:cNvPicPr>
          <p:nvPr/>
        </p:nvPicPr>
        <p:blipFill rotWithShape="1">
          <a:blip r:embed="rId2" cstate="print">
            <a:extLst>
              <a:ext uri="{28A0092B-C50C-407E-A947-70E740481C1C}">
                <a14:useLocalDpi xmlns:a14="http://schemas.microsoft.com/office/drawing/2010/main" val="0"/>
              </a:ext>
            </a:extLst>
          </a:blip>
          <a:srcRect t="22067"/>
          <a:stretch/>
        </p:blipFill>
        <p:spPr>
          <a:xfrm>
            <a:off x="381000" y="4514927"/>
            <a:ext cx="11430000" cy="1915165"/>
          </a:xfrm>
          <a:prstGeom prst="rect">
            <a:avLst/>
          </a:prstGeom>
        </p:spPr>
      </p:pic>
      <p:sp>
        <p:nvSpPr>
          <p:cNvPr id="5" name="TextBox 4"/>
          <p:cNvSpPr txBox="1"/>
          <p:nvPr/>
        </p:nvSpPr>
        <p:spPr>
          <a:xfrm>
            <a:off x="7703661" y="4709174"/>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Bcl2l1_1</a:t>
            </a:r>
            <a:endParaRPr lang="he-IL" dirty="0">
              <a:solidFill>
                <a:schemeClr val="bg1"/>
              </a:solidFill>
            </a:endParaRPr>
          </a:p>
        </p:txBody>
      </p:sp>
      <p:sp>
        <p:nvSpPr>
          <p:cNvPr id="6" name="חץ למעלה 5"/>
          <p:cNvSpPr/>
          <p:nvPr/>
        </p:nvSpPr>
        <p:spPr>
          <a:xfrm flipV="1">
            <a:off x="4828674" y="4970784"/>
            <a:ext cx="288758" cy="403321"/>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עלה 7"/>
          <p:cNvSpPr/>
          <p:nvPr/>
        </p:nvSpPr>
        <p:spPr>
          <a:xfrm>
            <a:off x="4820654" y="6230092"/>
            <a:ext cx="288758" cy="40332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למעלה 8"/>
          <p:cNvSpPr/>
          <p:nvPr/>
        </p:nvSpPr>
        <p:spPr>
          <a:xfrm>
            <a:off x="4588046" y="6222072"/>
            <a:ext cx="288758" cy="403321"/>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כותרת 1"/>
          <p:cNvSpPr txBox="1">
            <a:spLocks noGrp="1"/>
          </p:cNvSpPr>
          <p:nvPr>
            <p:ph type="title"/>
          </p:nvPr>
        </p:nvSpPr>
        <p:spPr>
          <a:xfrm>
            <a:off x="838200" y="-92075"/>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smtClean="0">
                <a:solidFill>
                  <a:schemeClr val="accent4">
                    <a:lumMod val="40000"/>
                    <a:lumOff val="60000"/>
                  </a:schemeClr>
                </a:solidFill>
              </a:rPr>
              <a:t>– תוצאות ודיון –</a:t>
            </a:r>
            <a:r>
              <a:rPr lang="he-IL" dirty="0" smtClean="0"/>
              <a:t/>
            </a:r>
            <a:br>
              <a:rPr lang="he-IL" dirty="0" smtClean="0"/>
            </a:br>
            <a:r>
              <a:rPr lang="he-IL" sz="4500" dirty="0" smtClean="0">
                <a:solidFill>
                  <a:schemeClr val="accent2">
                    <a:lumMod val="60000"/>
                    <a:lumOff val="40000"/>
                  </a:schemeClr>
                </a:solidFill>
              </a:rPr>
              <a:t>המשך הקדמה לתוצאות </a:t>
            </a:r>
            <a:r>
              <a:rPr lang="en-US" sz="4500" dirty="0" smtClean="0">
                <a:solidFill>
                  <a:schemeClr val="accent2">
                    <a:lumMod val="60000"/>
                    <a:lumOff val="40000"/>
                  </a:schemeClr>
                </a:solidFill>
              </a:rPr>
              <a:t>4C-pipeline</a:t>
            </a:r>
            <a:endParaRPr lang="he-IL" sz="4500" dirty="0">
              <a:solidFill>
                <a:schemeClr val="accent2">
                  <a:lumMod val="60000"/>
                  <a:lumOff val="40000"/>
                </a:schemeClr>
              </a:solidFill>
            </a:endParaRPr>
          </a:p>
        </p:txBody>
      </p:sp>
      <p:cxnSp>
        <p:nvCxnSpPr>
          <p:cNvPr id="12" name="מחבר ישר 11"/>
          <p:cNvCxnSpPr/>
          <p:nvPr/>
        </p:nvCxnSpPr>
        <p:spPr>
          <a:xfrm>
            <a:off x="4316718" y="5857643"/>
            <a:ext cx="0" cy="745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138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b="1" u="sng" dirty="0" smtClean="0"/>
              <a:t>רקע:</a:t>
            </a:r>
            <a:endParaRPr lang="he-IL" b="1" dirty="0" smtClean="0"/>
          </a:p>
          <a:p>
            <a:pPr marL="0" indent="0">
              <a:buNone/>
            </a:pPr>
            <a:r>
              <a:rPr lang="he-IL" dirty="0" smtClean="0"/>
              <a:t>הקולטן להורמונים </a:t>
            </a:r>
            <a:r>
              <a:rPr lang="he-IL" dirty="0" err="1" smtClean="0"/>
              <a:t>גלוקוקורטיקואידים</a:t>
            </a:r>
            <a:r>
              <a:rPr lang="he-IL" dirty="0" smtClean="0"/>
              <a:t> </a:t>
            </a:r>
            <a:r>
              <a:rPr lang="en-US" dirty="0" smtClean="0"/>
              <a:t>GR</a:t>
            </a:r>
            <a:r>
              <a:rPr lang="he-IL" dirty="0" smtClean="0"/>
              <a:t> הוא פקטור שעתוק אשר בעקבות קישור הורמון הוא נע לגרעין וגורם להגברת ביטוי של מאות גנים, ולהפחתת ביטוי של מאות גנים אחרים.</a:t>
            </a:r>
          </a:p>
          <a:p>
            <a:pPr marL="0" indent="0">
              <a:buNone/>
            </a:pPr>
            <a:endParaRPr lang="he-IL" b="1" u="sng" dirty="0" smtClean="0"/>
          </a:p>
          <a:p>
            <a:pPr marL="0" indent="0">
              <a:buNone/>
            </a:pPr>
            <a:endParaRPr lang="he-IL" b="1" u="sng" dirty="0"/>
          </a:p>
          <a:p>
            <a:pPr marL="0" indent="0">
              <a:buNone/>
            </a:pPr>
            <a:r>
              <a:rPr lang="he-IL" b="1" u="sng" dirty="0" smtClean="0"/>
              <a:t>השאלה:</a:t>
            </a:r>
          </a:p>
          <a:p>
            <a:pPr marL="0" indent="0">
              <a:buNone/>
            </a:pPr>
            <a:r>
              <a:rPr lang="he-IL" dirty="0" smtClean="0"/>
              <a:t>מהו הבסיס המולקולרי לשוני בהשפעה של </a:t>
            </a:r>
            <a:r>
              <a:rPr lang="en-US" dirty="0" smtClean="0"/>
              <a:t>GR</a:t>
            </a:r>
            <a:r>
              <a:rPr lang="he-IL" dirty="0" smtClean="0"/>
              <a:t>, כך שביטוי גנים מסוימים מוגבר וביטוי אחרים מופחת בנוכחותו.</a:t>
            </a:r>
          </a:p>
          <a:p>
            <a:pPr marL="0" indent="0">
              <a:buNone/>
            </a:pPr>
            <a:endParaRPr lang="he-IL" dirty="0"/>
          </a:p>
        </p:txBody>
      </p:sp>
      <p:sp>
        <p:nvSpPr>
          <p:cNvPr id="4" name="כותרת 1"/>
          <p:cNvSpPr>
            <a:spLocks noGrp="1"/>
          </p:cNvSpPr>
          <p:nvPr>
            <p:ph type="title"/>
          </p:nvPr>
        </p:nvSpPr>
        <p:spPr/>
        <p:txBody>
          <a:bodyPr/>
          <a:lstStyle/>
          <a:p>
            <a:pPr algn="ctr"/>
            <a:r>
              <a:rPr lang="he-IL" dirty="0" smtClean="0">
                <a:solidFill>
                  <a:schemeClr val="accent4">
                    <a:lumMod val="40000"/>
                    <a:lumOff val="60000"/>
                  </a:schemeClr>
                </a:solidFill>
              </a:rPr>
              <a:t>המחקר הכללי </a:t>
            </a:r>
            <a:r>
              <a:rPr lang="he-IL" sz="2400" dirty="0" smtClean="0">
                <a:solidFill>
                  <a:schemeClr val="accent4">
                    <a:lumMod val="40000"/>
                    <a:lumOff val="60000"/>
                  </a:schemeClr>
                </a:solidFill>
              </a:rPr>
              <a:t>(</a:t>
            </a:r>
            <a:r>
              <a:rPr lang="he-IL" sz="2400" dirty="0" err="1" smtClean="0">
                <a:solidFill>
                  <a:schemeClr val="accent4">
                    <a:lumMod val="40000"/>
                    <a:lumOff val="60000"/>
                  </a:schemeClr>
                </a:solidFill>
              </a:rPr>
              <a:t>שהפרוייקט</a:t>
            </a:r>
            <a:r>
              <a:rPr lang="he-IL" sz="2400" dirty="0" smtClean="0">
                <a:solidFill>
                  <a:schemeClr val="accent4">
                    <a:lumMod val="40000"/>
                    <a:lumOff val="60000"/>
                  </a:schemeClr>
                </a:solidFill>
              </a:rPr>
              <a:t> שלי הינו חלק ממנו)</a:t>
            </a:r>
            <a:r>
              <a:rPr lang="he-IL" dirty="0" smtClean="0">
                <a:solidFill>
                  <a:schemeClr val="accent4">
                    <a:lumMod val="40000"/>
                    <a:lumOff val="60000"/>
                  </a:schemeClr>
                </a:solidFill>
              </a:rPr>
              <a:t>:</a:t>
            </a:r>
            <a:endParaRPr lang="he-IL" dirty="0">
              <a:solidFill>
                <a:schemeClr val="accent4">
                  <a:lumMod val="40000"/>
                  <a:lumOff val="60000"/>
                </a:schemeClr>
              </a:solidFill>
            </a:endParaRPr>
          </a:p>
        </p:txBody>
      </p:sp>
    </p:spTree>
    <p:extLst>
      <p:ext uri="{BB962C8B-B14F-4D97-AF65-F5344CB8AC3E}">
        <p14:creationId xmlns:p14="http://schemas.microsoft.com/office/powerpoint/2010/main" val="423100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t="22244"/>
          <a:stretch/>
        </p:blipFill>
        <p:spPr>
          <a:xfrm>
            <a:off x="-16297" y="5472332"/>
            <a:ext cx="7620000" cy="1273880"/>
          </a:xfrm>
          <a:prstGeom prst="rect">
            <a:avLst/>
          </a:prstGeom>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t="21271"/>
          <a:stretch/>
        </p:blipFill>
        <p:spPr>
          <a:xfrm>
            <a:off x="4577852" y="4586067"/>
            <a:ext cx="7620000" cy="1289813"/>
          </a:xfrm>
          <a:prstGeom prst="rect">
            <a:avLst/>
          </a:prstGeom>
        </p:spPr>
      </p:pic>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t="22201"/>
          <a:stretch/>
        </p:blipFill>
        <p:spPr>
          <a:xfrm>
            <a:off x="-19465" y="3207434"/>
            <a:ext cx="7620000" cy="1274590"/>
          </a:xfrm>
          <a:prstGeom prst="rect">
            <a:avLst/>
          </a:prstGeom>
        </p:spPr>
      </p:pic>
      <p:pic>
        <p:nvPicPr>
          <p:cNvPr id="9" name="מציין מיקום תוכן 8"/>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22067"/>
          <a:stretch/>
        </p:blipFill>
        <p:spPr>
          <a:xfrm>
            <a:off x="4572000" y="2321169"/>
            <a:ext cx="7620000" cy="1276768"/>
          </a:xfrm>
        </p:spPr>
      </p:pic>
      <p:sp>
        <p:nvSpPr>
          <p:cNvPr id="11" name="TextBox 10"/>
          <p:cNvSpPr txBox="1"/>
          <p:nvPr/>
        </p:nvSpPr>
        <p:spPr>
          <a:xfrm>
            <a:off x="10061850" y="2290827"/>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Bcl2l1_1</a:t>
            </a:r>
            <a:endParaRPr lang="he-IL" dirty="0">
              <a:solidFill>
                <a:schemeClr val="bg1"/>
              </a:solidFill>
            </a:endParaRPr>
          </a:p>
        </p:txBody>
      </p:sp>
      <p:sp>
        <p:nvSpPr>
          <p:cNvPr id="12" name="TextBox 11"/>
          <p:cNvSpPr txBox="1"/>
          <p:nvPr/>
        </p:nvSpPr>
        <p:spPr>
          <a:xfrm>
            <a:off x="217324" y="3199551"/>
            <a:ext cx="2097735" cy="523220"/>
          </a:xfrm>
          <a:prstGeom prst="rect">
            <a:avLst/>
          </a:prstGeom>
          <a:noFill/>
        </p:spPr>
        <p:txBody>
          <a:bodyPr wrap="square" rtlCol="1">
            <a:spAutoFit/>
          </a:bodyPr>
          <a:lstStyle/>
          <a:p>
            <a:r>
              <a:rPr lang="en-US" sz="2800" dirty="0" smtClean="0">
                <a:solidFill>
                  <a:schemeClr val="bg1"/>
                </a:solidFill>
              </a:rPr>
              <a:t>Tmem222_1</a:t>
            </a:r>
            <a:endParaRPr lang="he-IL" sz="3200" dirty="0">
              <a:solidFill>
                <a:schemeClr val="bg1"/>
              </a:solidFill>
            </a:endParaRPr>
          </a:p>
        </p:txBody>
      </p:sp>
      <p:sp>
        <p:nvSpPr>
          <p:cNvPr id="13" name="TextBox 12"/>
          <p:cNvSpPr txBox="1"/>
          <p:nvPr/>
        </p:nvSpPr>
        <p:spPr>
          <a:xfrm>
            <a:off x="10386814" y="4516426"/>
            <a:ext cx="1611406" cy="523220"/>
          </a:xfrm>
          <a:prstGeom prst="rect">
            <a:avLst/>
          </a:prstGeom>
          <a:noFill/>
        </p:spPr>
        <p:txBody>
          <a:bodyPr wrap="square" rtlCol="1">
            <a:spAutoFit/>
          </a:bodyPr>
          <a:lstStyle/>
          <a:p>
            <a:r>
              <a:rPr lang="en-US" sz="2800" dirty="0" smtClean="0">
                <a:solidFill>
                  <a:schemeClr val="bg1"/>
                </a:solidFill>
              </a:rPr>
              <a:t>Evpl_1</a:t>
            </a:r>
            <a:endParaRPr lang="he-IL" dirty="0">
              <a:solidFill>
                <a:schemeClr val="bg1"/>
              </a:solidFill>
            </a:endParaRPr>
          </a:p>
        </p:txBody>
      </p:sp>
      <p:sp>
        <p:nvSpPr>
          <p:cNvPr id="14" name="TextBox 13"/>
          <p:cNvSpPr txBox="1"/>
          <p:nvPr/>
        </p:nvSpPr>
        <p:spPr>
          <a:xfrm>
            <a:off x="217324" y="5482779"/>
            <a:ext cx="1577340" cy="523220"/>
          </a:xfrm>
          <a:prstGeom prst="rect">
            <a:avLst/>
          </a:prstGeom>
          <a:noFill/>
        </p:spPr>
        <p:txBody>
          <a:bodyPr wrap="square" rtlCol="1">
            <a:spAutoFit/>
          </a:bodyPr>
          <a:lstStyle/>
          <a:p>
            <a:r>
              <a:rPr lang="en-US" sz="2800" dirty="0" smtClean="0">
                <a:solidFill>
                  <a:schemeClr val="bg1"/>
                </a:solidFill>
              </a:rPr>
              <a:t>ergic1_1</a:t>
            </a:r>
            <a:endParaRPr lang="he-IL" dirty="0">
              <a:solidFill>
                <a:schemeClr val="bg1"/>
              </a:solidFill>
            </a:endParaRPr>
          </a:p>
        </p:txBody>
      </p:sp>
      <p:sp>
        <p:nvSpPr>
          <p:cNvPr id="15" name="TextBox 14"/>
          <p:cNvSpPr txBox="1"/>
          <p:nvPr/>
        </p:nvSpPr>
        <p:spPr>
          <a:xfrm>
            <a:off x="4586069" y="3453969"/>
            <a:ext cx="7605931" cy="307777"/>
          </a:xfrm>
          <a:prstGeom prst="rect">
            <a:avLst/>
          </a:prstGeom>
          <a:solidFill>
            <a:schemeClr val="tx1"/>
          </a:solidFill>
          <a:ln>
            <a:noFill/>
          </a:ln>
        </p:spPr>
        <p:txBody>
          <a:bodyPr wrap="square" rtlCol="1">
            <a:spAutoFit/>
          </a:bodyPr>
          <a:lstStyle/>
          <a:p>
            <a:pPr algn="l" rtl="0"/>
            <a:r>
              <a:rPr lang="en-US" sz="1400" dirty="0" smtClean="0">
                <a:solidFill>
                  <a:schemeClr val="bg1"/>
                </a:solidFill>
              </a:rPr>
              <a:t>         152.4        152.5        152.6         152.7         152.8        152.9          153          153.1         153.2        153.3</a:t>
            </a:r>
            <a:endParaRPr lang="he-IL" sz="1400" dirty="0">
              <a:solidFill>
                <a:schemeClr val="bg1"/>
              </a:solidFill>
            </a:endParaRPr>
          </a:p>
        </p:txBody>
      </p:sp>
      <p:cxnSp>
        <p:nvCxnSpPr>
          <p:cNvPr id="17" name="מחבר ישר 16"/>
          <p:cNvCxnSpPr/>
          <p:nvPr/>
        </p:nvCxnSpPr>
        <p:spPr>
          <a:xfrm flipV="1">
            <a:off x="5341857" y="3333059"/>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flipV="1">
            <a:off x="6042895" y="3344784"/>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V="1">
            <a:off x="6772074" y="3328372"/>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V="1">
            <a:off x="7531728" y="3300234"/>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V="1">
            <a:off x="8291382" y="3300235"/>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V="1">
            <a:off x="9008834" y="3300232"/>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V="1">
            <a:off x="9768489" y="332837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V="1">
            <a:off x="10511733" y="3326024"/>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V="1">
            <a:off x="11240908" y="3309613"/>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flipV="1">
            <a:off x="11998220" y="3307266"/>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466" y="4330484"/>
            <a:ext cx="7620001" cy="307777"/>
          </a:xfrm>
          <a:prstGeom prst="rect">
            <a:avLst/>
          </a:prstGeom>
          <a:solidFill>
            <a:schemeClr val="tx1"/>
          </a:solidFill>
        </p:spPr>
        <p:txBody>
          <a:bodyPr wrap="square" rtlCol="1">
            <a:spAutoFit/>
          </a:bodyPr>
          <a:lstStyle/>
          <a:p>
            <a:pPr algn="l" rtl="0"/>
            <a:r>
              <a:rPr lang="en-US" sz="1400" dirty="0" smtClean="0">
                <a:solidFill>
                  <a:schemeClr val="bg1"/>
                </a:solidFill>
              </a:rPr>
              <a:t>         132.5       132.6        132.7          132.8        132.9          133          133.1         133.2        133.3         133.4</a:t>
            </a:r>
            <a:endParaRPr lang="he-IL" sz="1400" dirty="0">
              <a:solidFill>
                <a:schemeClr val="bg1"/>
              </a:solidFill>
            </a:endParaRPr>
          </a:p>
        </p:txBody>
      </p:sp>
      <p:cxnSp>
        <p:nvCxnSpPr>
          <p:cNvPr id="28" name="מחבר ישר 27"/>
          <p:cNvCxnSpPr/>
          <p:nvPr/>
        </p:nvCxnSpPr>
        <p:spPr>
          <a:xfrm flipV="1">
            <a:off x="649571" y="4231398"/>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V="1">
            <a:off x="1350609" y="4229055"/>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V="1">
            <a:off x="2079788" y="422671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V="1">
            <a:off x="2839442" y="4226709"/>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V="1">
            <a:off x="3599096" y="4226710"/>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flipV="1">
            <a:off x="4316548" y="4226707"/>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flipV="1">
            <a:off x="5076203" y="4254846"/>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flipV="1">
            <a:off x="5819447" y="4252499"/>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6548622" y="4236088"/>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305934" y="423374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1" y="5709776"/>
            <a:ext cx="7619999" cy="307777"/>
          </a:xfrm>
          <a:prstGeom prst="rect">
            <a:avLst/>
          </a:prstGeom>
          <a:solidFill>
            <a:schemeClr val="tx1"/>
          </a:solidFill>
        </p:spPr>
        <p:txBody>
          <a:bodyPr wrap="square" rtlCol="1">
            <a:spAutoFit/>
          </a:bodyPr>
          <a:lstStyle/>
          <a:p>
            <a:pPr algn="l" rtl="0"/>
            <a:r>
              <a:rPr lang="en-US" sz="1400" dirty="0" smtClean="0">
                <a:solidFill>
                  <a:schemeClr val="bg1"/>
                </a:solidFill>
              </a:rPr>
              <a:t>        115.8        115.9          116          116.1         116.2        116.3         116.4         116.5        116.6         116.7 </a:t>
            </a:r>
            <a:endParaRPr lang="he-IL" sz="1400" dirty="0">
              <a:solidFill>
                <a:schemeClr val="bg1"/>
              </a:solidFill>
            </a:endParaRPr>
          </a:p>
        </p:txBody>
      </p:sp>
      <p:cxnSp>
        <p:nvCxnSpPr>
          <p:cNvPr id="39" name="מחבר ישר 38"/>
          <p:cNvCxnSpPr/>
          <p:nvPr/>
        </p:nvCxnSpPr>
        <p:spPr>
          <a:xfrm flipV="1">
            <a:off x="5154280" y="562139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flipV="1">
            <a:off x="5883454" y="5619048"/>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V="1">
            <a:off x="6612633" y="5616704"/>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flipV="1">
            <a:off x="7372287" y="5616702"/>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flipV="1">
            <a:off x="8131941" y="5616703"/>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flipV="1">
            <a:off x="8849393" y="5616700"/>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flipV="1">
            <a:off x="9609048" y="5644839"/>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flipV="1">
            <a:off x="10352292" y="5642492"/>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flipV="1">
            <a:off x="11081467" y="562608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a:xfrm flipV="1">
            <a:off x="11838779" y="5623734"/>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134" y="6509285"/>
            <a:ext cx="7640392" cy="307777"/>
          </a:xfrm>
          <a:prstGeom prst="rect">
            <a:avLst/>
          </a:prstGeom>
          <a:solidFill>
            <a:schemeClr val="tx1"/>
          </a:solidFill>
        </p:spPr>
        <p:txBody>
          <a:bodyPr wrap="square" rtlCol="1">
            <a:spAutoFit/>
          </a:bodyPr>
          <a:lstStyle/>
          <a:p>
            <a:pPr algn="l" rtl="0"/>
            <a:r>
              <a:rPr lang="en-US" sz="1400" dirty="0" smtClean="0">
                <a:solidFill>
                  <a:schemeClr val="bg1"/>
                </a:solidFill>
              </a:rPr>
              <a:t>   26.3          26.4           26.5           26.6           26.7          26.8           26.9            27             27.1           27.2 </a:t>
            </a:r>
            <a:endParaRPr lang="he-IL" sz="1400" dirty="0">
              <a:solidFill>
                <a:schemeClr val="bg1"/>
              </a:solidFill>
            </a:endParaRPr>
          </a:p>
        </p:txBody>
      </p:sp>
      <p:cxnSp>
        <p:nvCxnSpPr>
          <p:cNvPr id="51" name="מחבר ישר 50"/>
          <p:cNvCxnSpPr/>
          <p:nvPr/>
        </p:nvCxnSpPr>
        <p:spPr>
          <a:xfrm flipV="1">
            <a:off x="323663" y="6477774"/>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flipV="1">
            <a:off x="1052837" y="647543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flipV="1">
            <a:off x="1782016" y="6473087"/>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flipV="1">
            <a:off x="2541670" y="6473085"/>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flipV="1">
            <a:off x="3301324" y="6473086"/>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flipV="1">
            <a:off x="4018776" y="6473083"/>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flipV="1">
            <a:off x="4778431" y="6473086"/>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flipV="1">
            <a:off x="5521675" y="6470739"/>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a:xfrm flipV="1">
            <a:off x="6250850" y="6454328"/>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V="1">
            <a:off x="7008162" y="6451981"/>
            <a:ext cx="0" cy="162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00535" y="3690566"/>
            <a:ext cx="4591465" cy="307777"/>
          </a:xfrm>
          <a:prstGeom prst="rect">
            <a:avLst/>
          </a:prstGeom>
          <a:solidFill>
            <a:schemeClr val="tx1"/>
          </a:solidFill>
          <a:ln>
            <a:noFill/>
          </a:ln>
        </p:spPr>
        <p:txBody>
          <a:bodyPr wrap="square" rtlCol="1">
            <a:spAutoFit/>
          </a:bodyPr>
          <a:lstStyle/>
          <a:p>
            <a:pPr algn="l"/>
            <a:r>
              <a:rPr lang="en-US" sz="1400" dirty="0" smtClean="0">
                <a:solidFill>
                  <a:schemeClr val="bg1"/>
                </a:solidFill>
              </a:rPr>
              <a:t>Chromosomal </a:t>
            </a:r>
            <a:r>
              <a:rPr lang="en-US" sz="1400" dirty="0" err="1" smtClean="0">
                <a:solidFill>
                  <a:schemeClr val="bg1"/>
                </a:solidFill>
              </a:rPr>
              <a:t>Cordinate</a:t>
            </a:r>
            <a:r>
              <a:rPr lang="en-US" sz="1400" dirty="0" smtClean="0">
                <a:solidFill>
                  <a:schemeClr val="bg1"/>
                </a:solidFill>
              </a:rPr>
              <a:t> (Mb)</a:t>
            </a:r>
            <a:endParaRPr lang="he-IL" sz="1400" dirty="0">
              <a:solidFill>
                <a:schemeClr val="bg1"/>
              </a:solidFill>
            </a:endParaRPr>
          </a:p>
        </p:txBody>
      </p:sp>
      <p:sp>
        <p:nvSpPr>
          <p:cNvPr id="65" name="TextBox 64"/>
          <p:cNvSpPr txBox="1"/>
          <p:nvPr/>
        </p:nvSpPr>
        <p:spPr>
          <a:xfrm>
            <a:off x="-12438" y="4560415"/>
            <a:ext cx="4591465" cy="307777"/>
          </a:xfrm>
          <a:prstGeom prst="rect">
            <a:avLst/>
          </a:prstGeom>
          <a:solidFill>
            <a:schemeClr val="tx1"/>
          </a:solidFill>
          <a:ln>
            <a:noFill/>
          </a:ln>
        </p:spPr>
        <p:txBody>
          <a:bodyPr wrap="square" rtlCol="1">
            <a:spAutoFit/>
          </a:bodyPr>
          <a:lstStyle/>
          <a:p>
            <a:r>
              <a:rPr lang="en-US" sz="1400" dirty="0" smtClean="0">
                <a:solidFill>
                  <a:schemeClr val="bg1"/>
                </a:solidFill>
              </a:rPr>
              <a:t>Chromosomal </a:t>
            </a:r>
            <a:r>
              <a:rPr lang="en-US" sz="1400" dirty="0" err="1" smtClean="0">
                <a:solidFill>
                  <a:schemeClr val="bg1"/>
                </a:solidFill>
              </a:rPr>
              <a:t>Cordinate</a:t>
            </a:r>
            <a:r>
              <a:rPr lang="en-US" sz="1400" dirty="0" smtClean="0">
                <a:solidFill>
                  <a:schemeClr val="bg1"/>
                </a:solidFill>
              </a:rPr>
              <a:t> (Mb)</a:t>
            </a:r>
            <a:endParaRPr lang="he-IL" sz="1400" dirty="0">
              <a:solidFill>
                <a:schemeClr val="bg1"/>
              </a:solidFill>
            </a:endParaRPr>
          </a:p>
        </p:txBody>
      </p:sp>
      <p:sp>
        <p:nvSpPr>
          <p:cNvPr id="66" name="TextBox 65"/>
          <p:cNvSpPr txBox="1"/>
          <p:nvPr/>
        </p:nvSpPr>
        <p:spPr>
          <a:xfrm>
            <a:off x="7612258" y="5939054"/>
            <a:ext cx="4591465" cy="307777"/>
          </a:xfrm>
          <a:prstGeom prst="rect">
            <a:avLst/>
          </a:prstGeom>
          <a:solidFill>
            <a:schemeClr val="tx1"/>
          </a:solidFill>
          <a:ln>
            <a:noFill/>
          </a:ln>
        </p:spPr>
        <p:txBody>
          <a:bodyPr wrap="square" rtlCol="1">
            <a:spAutoFit/>
          </a:bodyPr>
          <a:lstStyle/>
          <a:p>
            <a:pPr algn="l"/>
            <a:r>
              <a:rPr lang="en-US" sz="1400" dirty="0" smtClean="0">
                <a:solidFill>
                  <a:schemeClr val="bg1"/>
                </a:solidFill>
              </a:rPr>
              <a:t>Chromosomal </a:t>
            </a:r>
            <a:r>
              <a:rPr lang="en-US" sz="1400" dirty="0" err="1" smtClean="0">
                <a:solidFill>
                  <a:schemeClr val="bg1"/>
                </a:solidFill>
              </a:rPr>
              <a:t>Cordinate</a:t>
            </a:r>
            <a:r>
              <a:rPr lang="en-US" sz="1400" dirty="0" smtClean="0">
                <a:solidFill>
                  <a:schemeClr val="bg1"/>
                </a:solidFill>
              </a:rPr>
              <a:t> (Mb)</a:t>
            </a:r>
            <a:endParaRPr lang="he-IL" sz="1400" dirty="0">
              <a:solidFill>
                <a:schemeClr val="bg1"/>
              </a:solidFill>
            </a:endParaRPr>
          </a:p>
        </p:txBody>
      </p:sp>
      <p:sp>
        <p:nvSpPr>
          <p:cNvPr id="68" name="מלבן 67"/>
          <p:cNvSpPr/>
          <p:nvPr/>
        </p:nvSpPr>
        <p:spPr>
          <a:xfrm>
            <a:off x="394729" y="1102270"/>
            <a:ext cx="11408792" cy="1200329"/>
          </a:xfrm>
          <a:prstGeom prst="rect">
            <a:avLst/>
          </a:prstGeom>
        </p:spPr>
        <p:txBody>
          <a:bodyPr wrap="square">
            <a:spAutoFit/>
          </a:bodyPr>
          <a:lstStyle/>
          <a:p>
            <a:pPr algn="ctr"/>
            <a:r>
              <a:rPr lang="he-IL" sz="2400" dirty="0" smtClean="0">
                <a:solidFill>
                  <a:prstClr val="white"/>
                </a:solidFill>
                <a:latin typeface="Calibri Light" panose="020F0302020204030204"/>
                <a:ea typeface="+mj-ea"/>
                <a:cs typeface="Times New Roman" panose="02020603050405020304" pitchFamily="18" charset="0"/>
              </a:rPr>
              <a:t>התרשמות כללית מהתוצאות (מכל זוג גנים מוצגות כאן תוצאות של אחד מהם, בחזרה הראשונה)</a:t>
            </a:r>
          </a:p>
          <a:p>
            <a:pPr algn="ctr"/>
            <a:r>
              <a:rPr lang="he-IL" sz="2400" dirty="0" smtClean="0">
                <a:solidFill>
                  <a:prstClr val="white"/>
                </a:solidFill>
                <a:latin typeface="Calibri Light" panose="020F0302020204030204"/>
                <a:ea typeface="+mj-ea"/>
                <a:cs typeface="Times New Roman" panose="02020603050405020304" pitchFamily="18" charset="0"/>
              </a:rPr>
              <a:t>יש להדגיש: הקואורדינטות המוצגות הינם בכרומוזום שבו ה-</a:t>
            </a:r>
            <a:r>
              <a:rPr lang="en-US" sz="2400" dirty="0" smtClean="0">
                <a:solidFill>
                  <a:prstClr val="white"/>
                </a:solidFill>
                <a:latin typeface="Calibri Light" panose="020F0302020204030204"/>
                <a:ea typeface="+mj-ea"/>
                <a:cs typeface="Times New Roman" panose="02020603050405020304" pitchFamily="18" charset="0"/>
              </a:rPr>
              <a:t>bait</a:t>
            </a:r>
            <a:r>
              <a:rPr lang="he-IL" sz="2400" dirty="0" smtClean="0">
                <a:solidFill>
                  <a:prstClr val="white"/>
                </a:solidFill>
                <a:latin typeface="Calibri Light" panose="020F0302020204030204"/>
                <a:ea typeface="+mj-ea"/>
                <a:cs typeface="Times New Roman" panose="02020603050405020304" pitchFamily="18" charset="0"/>
              </a:rPr>
              <a:t>, כך שבכל אחד מהתוצאות המוצגות כאן מופיע תוצאות בכרומוזום אחר </a:t>
            </a:r>
            <a:endParaRPr lang="he-IL" sz="1400" dirty="0"/>
          </a:p>
        </p:txBody>
      </p:sp>
      <p:sp>
        <p:nvSpPr>
          <p:cNvPr id="69" name="כותרת 1"/>
          <p:cNvSpPr txBox="1">
            <a:spLocks/>
          </p:cNvSpPr>
          <p:nvPr/>
        </p:nvSpPr>
        <p:spPr>
          <a:xfrm>
            <a:off x="838200" y="-54175"/>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500" dirty="0" smtClean="0">
                <a:solidFill>
                  <a:schemeClr val="accent2">
                    <a:lumMod val="60000"/>
                    <a:lumOff val="40000"/>
                  </a:schemeClr>
                </a:solidFill>
              </a:rPr>
              <a:t>תוצאות </a:t>
            </a:r>
            <a:r>
              <a:rPr lang="en-US" sz="4500" dirty="0" smtClean="0">
                <a:solidFill>
                  <a:schemeClr val="accent2">
                    <a:lumMod val="60000"/>
                    <a:lumOff val="40000"/>
                  </a:schemeClr>
                </a:solidFill>
              </a:rPr>
              <a:t>4C-pipeline</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489927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sz="half" idx="1"/>
          </p:nvPr>
        </p:nvPicPr>
        <p:blipFill rotWithShape="1">
          <a:blip r:embed="rId2"/>
          <a:srcRect l="542"/>
          <a:stretch/>
        </p:blipFill>
        <p:spPr>
          <a:xfrm>
            <a:off x="838200" y="2059123"/>
            <a:ext cx="5181600" cy="1911162"/>
          </a:xfrm>
          <a:prstGeom prst="rect">
            <a:avLst/>
          </a:prstGeom>
        </p:spPr>
      </p:pic>
      <p:sp>
        <p:nvSpPr>
          <p:cNvPr id="4" name="מציין מיקום תוכן 3"/>
          <p:cNvSpPr>
            <a:spLocks noGrp="1"/>
          </p:cNvSpPr>
          <p:nvPr>
            <p:ph sz="half" idx="2"/>
          </p:nvPr>
        </p:nvSpPr>
        <p:spPr/>
        <p:txBody>
          <a:bodyPr>
            <a:normAutofit fontScale="92500" lnSpcReduction="20000"/>
          </a:bodyPr>
          <a:lstStyle/>
          <a:p>
            <a:pPr marL="0" indent="0">
              <a:buNone/>
            </a:pPr>
            <a:r>
              <a:rPr lang="he-IL" dirty="0" smtClean="0"/>
              <a:t>כיצד נגדיר היכן גבול המתחם? היכן שנגמר הצבע האדום? היכן שנגמר הכחול? הסגול? איפה שיש מעבר מאדום כהה לבהיר? או אולי איפה שאמנם עדיין יש כחול אך הוא מפסיק להיות רציף? 	איזה ירידה </a:t>
            </a:r>
            <a:r>
              <a:rPr lang="he-IL" dirty="0" err="1" smtClean="0"/>
              <a:t>בקירבה</a:t>
            </a:r>
            <a:r>
              <a:rPr lang="he-IL" dirty="0" smtClean="0"/>
              <a:t> המרחבית תשמש להגדרת הגבול?</a:t>
            </a:r>
          </a:p>
          <a:p>
            <a:pPr marL="0" indent="0">
              <a:buNone/>
            </a:pPr>
            <a:endParaRPr lang="he-IL" dirty="0" smtClean="0"/>
          </a:p>
          <a:p>
            <a:pPr marL="0" indent="0">
              <a:buNone/>
            </a:pPr>
            <a:r>
              <a:rPr lang="he-IL" dirty="0" smtClean="0"/>
              <a:t>ב- </a:t>
            </a:r>
            <a:r>
              <a:rPr lang="en-US" dirty="0" smtClean="0"/>
              <a:t>Hi-C</a:t>
            </a:r>
            <a:r>
              <a:rPr lang="he-IL" dirty="0" smtClean="0"/>
              <a:t> קל יותר להגדיר, משום שבגבול רואים ירידה </a:t>
            </a:r>
            <a:r>
              <a:rPr lang="he-IL" dirty="0" err="1" smtClean="0"/>
              <a:t>בקירבה</a:t>
            </a:r>
            <a:r>
              <a:rPr lang="he-IL" dirty="0" smtClean="0"/>
              <a:t> המרחבית בייחס להרבה מהמיקומים שבמתחם (לדוגמה לאורך כל הקו השחור באיור). אבל כאן אנו מקבלים מידע רק על </a:t>
            </a:r>
            <a:r>
              <a:rPr lang="he-IL" dirty="0" err="1" smtClean="0"/>
              <a:t>הקירבה</a:t>
            </a:r>
            <a:r>
              <a:rPr lang="he-IL" dirty="0" smtClean="0"/>
              <a:t> המרחבית בייחס למיקום בודד.</a:t>
            </a:r>
          </a:p>
          <a:p>
            <a:pPr marL="0" indent="0">
              <a:buNone/>
            </a:pPr>
            <a:endParaRPr lang="he-IL" dirty="0"/>
          </a:p>
        </p:txBody>
      </p:sp>
      <p:pic>
        <p:nvPicPr>
          <p:cNvPr id="6" name="מציין מיקום תוכן 3"/>
          <p:cNvPicPr>
            <a:picLocks noChangeAspect="1"/>
          </p:cNvPicPr>
          <p:nvPr/>
        </p:nvPicPr>
        <p:blipFill>
          <a:blip r:embed="rId3"/>
          <a:stretch>
            <a:fillRect/>
          </a:stretch>
        </p:blipFill>
        <p:spPr>
          <a:xfrm>
            <a:off x="1311473" y="3982318"/>
            <a:ext cx="4223022" cy="2163906"/>
          </a:xfrm>
          <a:prstGeom prst="rect">
            <a:avLst/>
          </a:prstGeom>
        </p:spPr>
      </p:pic>
      <p:sp>
        <p:nvSpPr>
          <p:cNvPr id="9" name="מלבן 8"/>
          <p:cNvSpPr/>
          <p:nvPr/>
        </p:nvSpPr>
        <p:spPr>
          <a:xfrm>
            <a:off x="4098725" y="4025164"/>
            <a:ext cx="1423738" cy="5507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bg1"/>
                </a:solidFill>
              </a:rPr>
              <a:t>דוגמה לתוצאות </a:t>
            </a:r>
            <a:r>
              <a:rPr lang="en-US" dirty="0" smtClean="0">
                <a:solidFill>
                  <a:schemeClr val="bg1"/>
                </a:solidFill>
              </a:rPr>
              <a:t>Hi-C</a:t>
            </a:r>
            <a:endParaRPr lang="he-IL" dirty="0" smtClean="0">
              <a:solidFill>
                <a:schemeClr val="bg1"/>
              </a:solidFill>
            </a:endParaRPr>
          </a:p>
        </p:txBody>
      </p:sp>
      <p:sp>
        <p:nvSpPr>
          <p:cNvPr id="11" name="מלבן 10"/>
          <p:cNvSpPr/>
          <p:nvPr/>
        </p:nvSpPr>
        <p:spPr>
          <a:xfrm>
            <a:off x="1311473" y="6086818"/>
            <a:ext cx="4210990" cy="539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bg1"/>
                </a:solidFill>
              </a:rPr>
              <a:t>בכל נקודה לאורך הקו השחור, בשמאל-למטה יש אדום חזק יותר בייחס לימין-למעלה</a:t>
            </a:r>
          </a:p>
        </p:txBody>
      </p:sp>
      <p:sp>
        <p:nvSpPr>
          <p:cNvPr id="12" name="TextBox 11"/>
          <p:cNvSpPr txBox="1"/>
          <p:nvPr/>
        </p:nvSpPr>
        <p:spPr>
          <a:xfrm>
            <a:off x="2227847" y="1685425"/>
            <a:ext cx="2390274" cy="369332"/>
          </a:xfrm>
          <a:prstGeom prst="rect">
            <a:avLst/>
          </a:prstGeom>
          <a:noFill/>
        </p:spPr>
        <p:txBody>
          <a:bodyPr wrap="square" rtlCol="1">
            <a:spAutoFit/>
          </a:bodyPr>
          <a:lstStyle/>
          <a:p>
            <a:r>
              <a:rPr lang="he-IL" dirty="0" smtClean="0"/>
              <a:t>התוצאות מהשקף הקודם</a:t>
            </a:r>
            <a:endParaRPr lang="he-IL" dirty="0"/>
          </a:p>
        </p:txBody>
      </p:sp>
      <p:cxnSp>
        <p:nvCxnSpPr>
          <p:cNvPr id="8" name="מחבר ישר 7"/>
          <p:cNvCxnSpPr/>
          <p:nvPr/>
        </p:nvCxnSpPr>
        <p:spPr>
          <a:xfrm>
            <a:off x="3753853" y="5859379"/>
            <a:ext cx="228597" cy="2406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כותרת 1"/>
          <p:cNvSpPr txBox="1">
            <a:spLocks noGrp="1"/>
          </p:cNvSpPr>
          <p:nvPr>
            <p:ph type="title"/>
          </p:nvPr>
        </p:nvSpPr>
        <p:spPr>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500" dirty="0" smtClean="0">
                <a:solidFill>
                  <a:schemeClr val="accent2">
                    <a:lumMod val="60000"/>
                    <a:lumOff val="40000"/>
                  </a:schemeClr>
                </a:solidFill>
              </a:rPr>
              <a:t>דיון כיצד למצוא גבול בין מתחמים</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2205577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מעוגל 20"/>
          <p:cNvSpPr/>
          <p:nvPr/>
        </p:nvSpPr>
        <p:spPr>
          <a:xfrm>
            <a:off x="65846" y="1220229"/>
            <a:ext cx="6625388" cy="416769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smtClean="0"/>
          </a:p>
          <a:p>
            <a:pPr algn="ctr"/>
            <a:endParaRPr lang="he-IL" dirty="0"/>
          </a:p>
          <a:p>
            <a:pPr algn="ctr"/>
            <a:endParaRPr lang="he-IL" dirty="0"/>
          </a:p>
          <a:p>
            <a:pPr algn="ctr"/>
            <a:endParaRPr lang="he-IL" dirty="0" smtClean="0"/>
          </a:p>
          <a:p>
            <a:pPr algn="ctr"/>
            <a:endParaRPr lang="he-IL" dirty="0"/>
          </a:p>
          <a:p>
            <a:pPr algn="ctr"/>
            <a:endParaRPr lang="he-IL" dirty="0" smtClean="0"/>
          </a:p>
          <a:p>
            <a:pPr algn="ctr"/>
            <a:endParaRPr lang="he-IL" dirty="0" smtClean="0"/>
          </a:p>
          <a:p>
            <a:pPr algn="ctr"/>
            <a:endParaRPr lang="he-IL" dirty="0"/>
          </a:p>
          <a:p>
            <a:r>
              <a:rPr lang="he-IL" dirty="0" smtClean="0">
                <a:solidFill>
                  <a:schemeClr val="bg1"/>
                </a:solidFill>
              </a:rPr>
              <a:t>בגרף העליון מימין ה-</a:t>
            </a:r>
            <a:r>
              <a:rPr lang="en-US" dirty="0" smtClean="0">
                <a:solidFill>
                  <a:schemeClr val="bg1"/>
                </a:solidFill>
              </a:rPr>
              <a:t>bait</a:t>
            </a:r>
            <a:r>
              <a:rPr lang="he-IL" dirty="0" smtClean="0">
                <a:solidFill>
                  <a:schemeClr val="bg1"/>
                </a:solidFill>
              </a:rPr>
              <a:t> יש ירידה מוורוד לכחול במיקום הקו השחור.</a:t>
            </a:r>
          </a:p>
          <a:p>
            <a:r>
              <a:rPr lang="he-IL" dirty="0" smtClean="0">
                <a:solidFill>
                  <a:schemeClr val="bg1"/>
                </a:solidFill>
              </a:rPr>
              <a:t>בגרף התחתון, משמאל ה-</a:t>
            </a:r>
            <a:r>
              <a:rPr lang="en-US" dirty="0" smtClean="0">
                <a:solidFill>
                  <a:schemeClr val="bg1"/>
                </a:solidFill>
              </a:rPr>
              <a:t>bait</a:t>
            </a:r>
            <a:r>
              <a:rPr lang="he-IL" dirty="0" smtClean="0">
                <a:solidFill>
                  <a:schemeClr val="bg1"/>
                </a:solidFill>
              </a:rPr>
              <a:t> יש ירידה במיקום הנ"ל מכחול חזק לכחול חלש מעורב בלבן.</a:t>
            </a:r>
          </a:p>
          <a:p>
            <a:r>
              <a:rPr lang="he-IL" dirty="0" smtClean="0">
                <a:solidFill>
                  <a:schemeClr val="bg1"/>
                </a:solidFill>
              </a:rPr>
              <a:t>כך שסביר שזהו מיקום הגבול בין המתחמים.</a:t>
            </a:r>
          </a:p>
          <a:p>
            <a:r>
              <a:rPr lang="he-IL" dirty="0" smtClean="0">
                <a:solidFill>
                  <a:schemeClr val="bg1"/>
                </a:solidFill>
              </a:rPr>
              <a:t>(</a:t>
            </a:r>
            <a:r>
              <a:rPr lang="he-IL" sz="1400" dirty="0" smtClean="0">
                <a:solidFill>
                  <a:schemeClr val="bg1"/>
                </a:solidFill>
              </a:rPr>
              <a:t>להמחשה בלבד, בהמשך יהיה דוגמה למימוש </a:t>
            </a:r>
            <a:r>
              <a:rPr lang="he-IL" sz="1400" dirty="0" err="1" smtClean="0">
                <a:solidFill>
                  <a:schemeClr val="bg1"/>
                </a:solidFill>
              </a:rPr>
              <a:t>הפיתרון</a:t>
            </a:r>
            <a:r>
              <a:rPr lang="he-IL" sz="1400" dirty="0" smtClean="0">
                <a:solidFill>
                  <a:schemeClr val="bg1"/>
                </a:solidFill>
              </a:rPr>
              <a:t> בצורה מדוקדקת יותר</a:t>
            </a:r>
            <a:r>
              <a:rPr lang="he-IL" dirty="0" smtClean="0">
                <a:solidFill>
                  <a:schemeClr val="bg1"/>
                </a:solidFill>
              </a:rPr>
              <a:t>)</a:t>
            </a:r>
            <a:endParaRPr lang="he-IL" dirty="0">
              <a:solidFill>
                <a:schemeClr val="bg1"/>
              </a:solidFill>
            </a:endParaRPr>
          </a:p>
        </p:txBody>
      </p:sp>
      <p:sp>
        <p:nvSpPr>
          <p:cNvPr id="4" name="מציין מיקום תוכן 3"/>
          <p:cNvSpPr>
            <a:spLocks noGrp="1"/>
          </p:cNvSpPr>
          <p:nvPr>
            <p:ph sz="half" idx="2"/>
          </p:nvPr>
        </p:nvSpPr>
        <p:spPr>
          <a:xfrm>
            <a:off x="6691234" y="1226569"/>
            <a:ext cx="5277852" cy="4045735"/>
          </a:xfrm>
        </p:spPr>
        <p:txBody>
          <a:bodyPr>
            <a:noAutofit/>
          </a:bodyPr>
          <a:lstStyle/>
          <a:p>
            <a:pPr marL="0" indent="0">
              <a:buNone/>
            </a:pPr>
            <a:r>
              <a:rPr lang="he-IL" sz="1800" b="1" u="sng" dirty="0" err="1" smtClean="0"/>
              <a:t>פיתרון</a:t>
            </a:r>
            <a:r>
              <a:rPr lang="he-IL" sz="1800" b="1" u="sng" dirty="0" smtClean="0"/>
              <a:t> אפשרי</a:t>
            </a:r>
            <a:r>
              <a:rPr lang="he-IL" sz="1800" dirty="0" smtClean="0"/>
              <a:t>:</a:t>
            </a:r>
          </a:p>
          <a:p>
            <a:pPr marL="0" indent="0">
              <a:buNone/>
            </a:pPr>
            <a:r>
              <a:rPr lang="he-IL" sz="1800" dirty="0" smtClean="0"/>
              <a:t>בכל </a:t>
            </a:r>
            <a:r>
              <a:rPr lang="he-IL" sz="1800" dirty="0"/>
              <a:t>זוג </a:t>
            </a:r>
            <a:r>
              <a:rPr lang="en-US" sz="1800" dirty="0"/>
              <a:t>bait</a:t>
            </a:r>
            <a:r>
              <a:rPr lang="he-IL" sz="1800" dirty="0"/>
              <a:t>-ים ממתחמים סמוכים:</a:t>
            </a:r>
            <a:endParaRPr lang="en-US" sz="1800" dirty="0"/>
          </a:p>
          <a:p>
            <a:pPr lvl="0" algn="just"/>
            <a:r>
              <a:rPr lang="he-IL" sz="1800" dirty="0"/>
              <a:t>בשלושת גרפי הניסויים שנעשו באחד ה-</a:t>
            </a:r>
            <a:r>
              <a:rPr lang="en-US" sz="1800" dirty="0"/>
              <a:t>bait</a:t>
            </a:r>
            <a:r>
              <a:rPr lang="he-IL" sz="1800" dirty="0"/>
              <a:t>-ים – נמפה את הירידות בצבע המשמעותיות ביותר שנמצאים בטווח הקואורדינטות שבין מיקומי שני ה-</a:t>
            </a:r>
            <a:r>
              <a:rPr lang="en-US" sz="1800" dirty="0"/>
              <a:t>bait</a:t>
            </a:r>
            <a:r>
              <a:rPr lang="he-IL" sz="1800" dirty="0"/>
              <a:t>-ים, ושכיוון הירידה הוא ממיקום </a:t>
            </a:r>
            <a:r>
              <a:rPr lang="en-US" sz="1800" dirty="0"/>
              <a:t>bait</a:t>
            </a:r>
            <a:r>
              <a:rPr lang="he-IL" sz="1800" dirty="0"/>
              <a:t> זה למיקום ה-</a:t>
            </a:r>
            <a:r>
              <a:rPr lang="en-US" sz="1800" dirty="0"/>
              <a:t>bait</a:t>
            </a:r>
            <a:r>
              <a:rPr lang="he-IL" sz="1800" dirty="0"/>
              <a:t> השני.</a:t>
            </a:r>
            <a:endParaRPr lang="en-US" sz="1800" dirty="0"/>
          </a:p>
          <a:p>
            <a:pPr lvl="0" algn="just"/>
            <a:r>
              <a:rPr lang="he-IL" sz="1800" dirty="0"/>
              <a:t>בשלושת גרפי הניסויים שנעשו ב-</a:t>
            </a:r>
            <a:r>
              <a:rPr lang="en-US" sz="1800" dirty="0"/>
              <a:t>bait</a:t>
            </a:r>
            <a:r>
              <a:rPr lang="he-IL" sz="1800" dirty="0"/>
              <a:t> השני – נמפה את הירידות בצבע המשמעותיות ביותר שנמצאים בטווח הקואורדינטות שבין מיקומי שני ה-</a:t>
            </a:r>
            <a:r>
              <a:rPr lang="en-US" sz="1800" dirty="0"/>
              <a:t>bait</a:t>
            </a:r>
            <a:r>
              <a:rPr lang="he-IL" sz="1800" dirty="0"/>
              <a:t>-ים, ושכיוון הירידה הוא ממיקום </a:t>
            </a:r>
            <a:r>
              <a:rPr lang="en-US" sz="1800" dirty="0"/>
              <a:t>bait</a:t>
            </a:r>
            <a:r>
              <a:rPr lang="he-IL" sz="1800" dirty="0"/>
              <a:t> זה למיקום ה-</a:t>
            </a:r>
            <a:r>
              <a:rPr lang="en-US" sz="1800" dirty="0"/>
              <a:t>bait</a:t>
            </a:r>
            <a:r>
              <a:rPr lang="he-IL" sz="1800" dirty="0"/>
              <a:t> הראשון.</a:t>
            </a:r>
            <a:endParaRPr lang="en-US" sz="1800" dirty="0"/>
          </a:p>
          <a:p>
            <a:pPr algn="just"/>
            <a:r>
              <a:rPr lang="he-IL" sz="1800" dirty="0" smtClean="0"/>
              <a:t>באזור </a:t>
            </a:r>
            <a:r>
              <a:rPr lang="he-IL" sz="1800" dirty="0"/>
              <a:t>שבו יש ירידות משני השלבים הנ"ל שסמוכות אחת אל השנייה – שם הסביר ביותר שנמצא הגבול בין שני </a:t>
            </a:r>
            <a:r>
              <a:rPr lang="he-IL" sz="1800" dirty="0" smtClean="0"/>
              <a:t>המתחמים.</a:t>
            </a:r>
          </a:p>
        </p:txBody>
      </p:sp>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t="21387"/>
          <a:stretch/>
        </p:blipFill>
        <p:spPr>
          <a:xfrm>
            <a:off x="841079" y="2499590"/>
            <a:ext cx="5180400" cy="875576"/>
          </a:xfrm>
          <a:prstGeom prst="rect">
            <a:avLst/>
          </a:prstGeom>
        </p:spPr>
      </p:pic>
      <p:pic>
        <p:nvPicPr>
          <p:cNvPr id="3" name="תמונה 2"/>
          <p:cNvPicPr>
            <a:picLocks noChangeAspect="1"/>
          </p:cNvPicPr>
          <p:nvPr/>
        </p:nvPicPr>
        <p:blipFill rotWithShape="1">
          <a:blip r:embed="rId3"/>
          <a:srcRect t="-1" b="9456"/>
          <a:stretch/>
        </p:blipFill>
        <p:spPr>
          <a:xfrm>
            <a:off x="841079" y="1357421"/>
            <a:ext cx="5180400" cy="981743"/>
          </a:xfrm>
          <a:prstGeom prst="rect">
            <a:avLst/>
          </a:prstGeom>
        </p:spPr>
      </p:pic>
      <p:pic>
        <p:nvPicPr>
          <p:cNvPr id="10" name="תמונה 9"/>
          <p:cNvPicPr>
            <a:picLocks noChangeAspect="1"/>
          </p:cNvPicPr>
          <p:nvPr/>
        </p:nvPicPr>
        <p:blipFill rotWithShape="1">
          <a:blip r:embed="rId3"/>
          <a:srcRect t="70558" b="9456"/>
          <a:stretch/>
        </p:blipFill>
        <p:spPr>
          <a:xfrm>
            <a:off x="841079" y="3285654"/>
            <a:ext cx="5180400" cy="216705"/>
          </a:xfrm>
          <a:prstGeom prst="rect">
            <a:avLst/>
          </a:prstGeom>
        </p:spPr>
      </p:pic>
      <p:cxnSp>
        <p:nvCxnSpPr>
          <p:cNvPr id="8" name="מחבר ישר 7"/>
          <p:cNvCxnSpPr/>
          <p:nvPr/>
        </p:nvCxnSpPr>
        <p:spPr>
          <a:xfrm>
            <a:off x="2929757" y="1220229"/>
            <a:ext cx="4012" cy="2346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1211" y="2517854"/>
            <a:ext cx="1187115" cy="369332"/>
          </a:xfrm>
          <a:prstGeom prst="rect">
            <a:avLst/>
          </a:prstGeom>
          <a:noFill/>
        </p:spPr>
        <p:txBody>
          <a:bodyPr wrap="square" rtlCol="1">
            <a:spAutoFit/>
          </a:bodyPr>
          <a:lstStyle/>
          <a:p>
            <a:r>
              <a:rPr lang="en-US" dirty="0" smtClean="0">
                <a:solidFill>
                  <a:schemeClr val="bg1"/>
                </a:solidFill>
              </a:rPr>
              <a:t>Tm9sf4_1</a:t>
            </a:r>
            <a:endParaRPr lang="he-IL" dirty="0">
              <a:solidFill>
                <a:schemeClr val="bg1"/>
              </a:solidFill>
            </a:endParaRPr>
          </a:p>
        </p:txBody>
      </p:sp>
      <p:sp>
        <p:nvSpPr>
          <p:cNvPr id="12" name="כותרת 1"/>
          <p:cNvSpPr txBox="1">
            <a:spLocks noGrp="1"/>
          </p:cNvSpPr>
          <p:nvPr>
            <p:ph type="title"/>
          </p:nvPr>
        </p:nvSpPr>
        <p:spPr>
          <a:xfrm>
            <a:off x="838200" y="10281"/>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500" dirty="0" smtClean="0">
                <a:solidFill>
                  <a:schemeClr val="accent2">
                    <a:lumMod val="60000"/>
                    <a:lumOff val="40000"/>
                  </a:schemeClr>
                </a:solidFill>
              </a:rPr>
              <a:t>דיון כיצד למצוא גבול בין מתחמים</a:t>
            </a:r>
            <a:endParaRPr lang="he-IL" sz="4500" dirty="0">
              <a:solidFill>
                <a:schemeClr val="accent2">
                  <a:lumMod val="60000"/>
                  <a:lumOff val="40000"/>
                </a:schemeClr>
              </a:solidFill>
            </a:endParaRPr>
          </a:p>
        </p:txBody>
      </p:sp>
      <p:cxnSp>
        <p:nvCxnSpPr>
          <p:cNvPr id="19" name="מחבר ישר 18"/>
          <p:cNvCxnSpPr/>
          <p:nvPr/>
        </p:nvCxnSpPr>
        <p:spPr>
          <a:xfrm>
            <a:off x="2596885" y="1517841"/>
            <a:ext cx="0" cy="98174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4305371" y="2616723"/>
            <a:ext cx="0" cy="98174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8968" y="5273219"/>
            <a:ext cx="11454063" cy="1477328"/>
          </a:xfrm>
          <a:prstGeom prst="rect">
            <a:avLst/>
          </a:prstGeom>
          <a:noFill/>
        </p:spPr>
        <p:txBody>
          <a:bodyPr wrap="square" rtlCol="1">
            <a:spAutoFit/>
          </a:bodyPr>
          <a:lstStyle/>
          <a:p>
            <a:r>
              <a:rPr lang="he-IL" b="1" u="sng" dirty="0" smtClean="0"/>
              <a:t>ההנחה שמאחורי </a:t>
            </a:r>
            <a:r>
              <a:rPr lang="he-IL" b="1" u="sng" dirty="0" err="1" smtClean="0"/>
              <a:t>הפיתרון</a:t>
            </a:r>
            <a:r>
              <a:rPr lang="he-IL" dirty="0" smtClean="0"/>
              <a:t>:</a:t>
            </a:r>
            <a:endParaRPr lang="en-US" dirty="0" smtClean="0"/>
          </a:p>
          <a:p>
            <a:pPr algn="just"/>
            <a:r>
              <a:rPr lang="he-IL" dirty="0" smtClean="0"/>
              <a:t>בחירת זוגות הגנים נעשתה בהתאם לתוצאות </a:t>
            </a:r>
            <a:r>
              <a:rPr lang="en-US" dirty="0" smtClean="0"/>
              <a:t>Hi-C</a:t>
            </a:r>
            <a:r>
              <a:rPr lang="he-IL" dirty="0" smtClean="0"/>
              <a:t> שבהם שני מרכיבי הזוג נראו במתחמים סמוכים, כך שאנו כבר מניחים שיש גבול שנמצא ביניהם, ואנו רק רוצים לשער היכן הוא </a:t>
            </a:r>
            <a:r>
              <a:rPr lang="he-IL" dirty="0" err="1" smtClean="0"/>
              <a:t>ברזולוצייה</a:t>
            </a:r>
            <a:r>
              <a:rPr lang="he-IL" dirty="0" smtClean="0"/>
              <a:t> יותר גבוהה מאשר יש ב-</a:t>
            </a:r>
            <a:r>
              <a:rPr lang="en-US" dirty="0" smtClean="0"/>
              <a:t>Hi-C</a:t>
            </a:r>
            <a:r>
              <a:rPr lang="he-IL" dirty="0" smtClean="0"/>
              <a:t>. זאת כדי לדעת איזה אזור הכי סביר שחיתוכו מהגנום יוביל לאיחוי שני המתחמים למתחם אחד.</a:t>
            </a:r>
          </a:p>
          <a:p>
            <a:pPr algn="ctr"/>
            <a:r>
              <a:rPr lang="he-IL" dirty="0" smtClean="0"/>
              <a:t>בהמשך נחזור </a:t>
            </a:r>
            <a:r>
              <a:rPr lang="he-IL" dirty="0" err="1" smtClean="0"/>
              <a:t>לפיתרון</a:t>
            </a:r>
            <a:r>
              <a:rPr lang="he-IL" dirty="0" smtClean="0"/>
              <a:t> זה.</a:t>
            </a:r>
            <a:endParaRPr lang="he-IL" dirty="0"/>
          </a:p>
        </p:txBody>
      </p:sp>
    </p:spTree>
    <p:extLst>
      <p:ext uri="{BB962C8B-B14F-4D97-AF65-F5344CB8AC3E}">
        <p14:creationId xmlns:p14="http://schemas.microsoft.com/office/powerpoint/2010/main" val="788280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334000" cy="1146810"/>
          </a:xfrm>
        </p:spPr>
      </p:pic>
      <p:sp>
        <p:nvSpPr>
          <p:cNvPr id="4" name="מציין מיקום תוכן 3"/>
          <p:cNvSpPr>
            <a:spLocks noGrp="1"/>
          </p:cNvSpPr>
          <p:nvPr>
            <p:ph sz="half" idx="2"/>
          </p:nvPr>
        </p:nvSpPr>
        <p:spPr>
          <a:xfrm>
            <a:off x="6348045" y="1583139"/>
            <a:ext cx="5181600" cy="5034027"/>
          </a:xfrm>
        </p:spPr>
        <p:txBody>
          <a:bodyPr>
            <a:noAutofit/>
          </a:bodyPr>
          <a:lstStyle/>
          <a:p>
            <a:pPr marL="0" indent="0" algn="just">
              <a:buNone/>
            </a:pPr>
            <a:r>
              <a:rPr lang="he-IL" sz="1600" dirty="0" smtClean="0"/>
              <a:t>לצורך המשך ניתוח התאמת </a:t>
            </a:r>
            <a:r>
              <a:rPr lang="en-US" sz="1600" dirty="0" smtClean="0"/>
              <a:t>4C-pipeline</a:t>
            </a:r>
            <a:r>
              <a:rPr lang="he-IL" sz="1600" dirty="0" smtClean="0"/>
              <a:t> למטרות </a:t>
            </a:r>
            <a:r>
              <a:rPr lang="he-IL" sz="1600" dirty="0" err="1" smtClean="0"/>
              <a:t>הפרוייקט</a:t>
            </a:r>
            <a:r>
              <a:rPr lang="he-IL" sz="1600" dirty="0" smtClean="0"/>
              <a:t>, נבדוק באיזה מובנים כאשר חוזרים על ניסוי </a:t>
            </a:r>
            <a:r>
              <a:rPr lang="en-US" sz="1600" dirty="0" smtClean="0"/>
              <a:t>4C</a:t>
            </a:r>
            <a:r>
              <a:rPr lang="he-IL" sz="1600" dirty="0" smtClean="0"/>
              <a:t> עם אותו </a:t>
            </a:r>
            <a:r>
              <a:rPr lang="en-US" sz="1600" dirty="0" smtClean="0"/>
              <a:t>bait</a:t>
            </a:r>
            <a:r>
              <a:rPr lang="he-IL" sz="1600" dirty="0" smtClean="0"/>
              <a:t> – הגרפים שמתקבלים ב- </a:t>
            </a:r>
            <a:r>
              <a:rPr lang="en-US" sz="1600" dirty="0"/>
              <a:t>4C-pipeline</a:t>
            </a:r>
            <a:r>
              <a:rPr lang="he-IL" sz="1600" dirty="0"/>
              <a:t> </a:t>
            </a:r>
            <a:r>
              <a:rPr lang="he-IL" sz="1600" dirty="0" smtClean="0"/>
              <a:t>הינם דומים.</a:t>
            </a:r>
          </a:p>
          <a:p>
            <a:pPr marL="0" indent="0" algn="just">
              <a:buNone/>
            </a:pPr>
            <a:r>
              <a:rPr lang="he-IL" sz="1600" dirty="0" smtClean="0"/>
              <a:t>בצד שמאל מופיעים תוצאות שלושה חזרות על ניסוי עם אותו </a:t>
            </a:r>
            <a:r>
              <a:rPr lang="en-US" sz="1600" dirty="0" smtClean="0"/>
              <a:t>bait</a:t>
            </a:r>
            <a:r>
              <a:rPr lang="he-IL" sz="1600" dirty="0" smtClean="0"/>
              <a:t>.</a:t>
            </a:r>
          </a:p>
          <a:p>
            <a:pPr marL="0" indent="0" algn="just">
              <a:buNone/>
            </a:pPr>
            <a:r>
              <a:rPr lang="he-IL" sz="1600" dirty="0" smtClean="0"/>
              <a:t>כפי שניתן לראות, בולט מאד שיש מתאם בין הגרפים. וכמו כן בולט שמכל מקום הם לא לגמרי דומים. אז ננסה להעמיק יותר במה הם שונים ובמה דומים.</a:t>
            </a:r>
          </a:p>
          <a:p>
            <a:pPr marL="0" indent="0" algn="just">
              <a:buNone/>
            </a:pPr>
            <a:r>
              <a:rPr lang="he-IL" sz="1600" dirty="0" smtClean="0"/>
              <a:t>ראשית, שני דברים שהם שונים:</a:t>
            </a:r>
          </a:p>
          <a:p>
            <a:pPr marL="0" indent="0" algn="just">
              <a:buNone/>
            </a:pPr>
            <a:r>
              <a:rPr lang="he-IL" sz="1600" dirty="0" smtClean="0"/>
              <a:t>ישנם הרבה מיקומים שבגרף אחד רואים צבע/גובה </a:t>
            </a:r>
            <a:r>
              <a:rPr lang="he-IL" sz="1600" dirty="0" err="1" smtClean="0"/>
              <a:t>מסויים</a:t>
            </a:r>
            <a:r>
              <a:rPr lang="he-IL" sz="1600" dirty="0" smtClean="0"/>
              <a:t> ובגרף אחר רואים באותו מיקום צבע/גובה אחר. </a:t>
            </a:r>
            <a:r>
              <a:rPr lang="he-IL" sz="1600" dirty="0"/>
              <a:t>לדוגמה: במיקום החיצים האדומים, בגרף העליון יש אפור בהיר, באמצעי יש טורקיז, ובתחתון יש אפור כהה</a:t>
            </a:r>
            <a:r>
              <a:rPr lang="he-IL" sz="1600" dirty="0" smtClean="0"/>
              <a:t>.</a:t>
            </a:r>
          </a:p>
          <a:p>
            <a:pPr marL="0" indent="0" algn="just">
              <a:buNone/>
            </a:pPr>
            <a:r>
              <a:rPr lang="he-IL" sz="1600" dirty="0" smtClean="0"/>
              <a:t>ישנם מיקומים שבגרף אחד רואים ירידה/עלייה בגובה/בצבע, ובגרף אחר הירידה יותר מתונה או אפילו כלל אין ירידה. לדוגמה: במיקום החיצים הירוקים, בגרף השני יש ירידה מסגול לטורקיז, בשלישי יש ירידה מתונה יותר מכחול לטורקיז, ובגרף הראשון כלל לא רואים ירידה כל האזור הינו טורקיז.</a:t>
            </a:r>
          </a:p>
          <a:p>
            <a:pPr marL="0" indent="0" algn="just">
              <a:buNone/>
            </a:pPr>
            <a:r>
              <a:rPr lang="he-IL" sz="1600" dirty="0" smtClean="0"/>
              <a:t>לצורך המשך העמקה בנידון אגדיל קטע מתוך הגרפים.</a:t>
            </a:r>
            <a:endParaRPr lang="he-IL" sz="1600" dirty="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076199"/>
            <a:ext cx="5334000" cy="1146810"/>
          </a:xfrm>
          <a:prstGeom prst="rect">
            <a:avLst/>
          </a:prstGeom>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326773"/>
            <a:ext cx="5334000" cy="1146810"/>
          </a:xfrm>
          <a:prstGeom prst="rect">
            <a:avLst/>
          </a:prstGeom>
        </p:spPr>
      </p:pic>
      <p:sp>
        <p:nvSpPr>
          <p:cNvPr id="8" name="TextBox 7"/>
          <p:cNvSpPr txBox="1"/>
          <p:nvPr/>
        </p:nvSpPr>
        <p:spPr>
          <a:xfrm>
            <a:off x="4235830" y="1825625"/>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Bcl2l1_1</a:t>
            </a:r>
            <a:endParaRPr lang="he-IL" dirty="0">
              <a:solidFill>
                <a:schemeClr val="bg1"/>
              </a:solidFill>
            </a:endParaRPr>
          </a:p>
        </p:txBody>
      </p:sp>
      <p:sp>
        <p:nvSpPr>
          <p:cNvPr id="9" name="TextBox 8"/>
          <p:cNvSpPr txBox="1"/>
          <p:nvPr/>
        </p:nvSpPr>
        <p:spPr>
          <a:xfrm>
            <a:off x="4235830" y="3087922"/>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Bcl2l1_2</a:t>
            </a:r>
            <a:endParaRPr lang="he-IL" dirty="0">
              <a:solidFill>
                <a:schemeClr val="bg1"/>
              </a:solidFill>
            </a:endParaRPr>
          </a:p>
        </p:txBody>
      </p:sp>
      <p:sp>
        <p:nvSpPr>
          <p:cNvPr id="10" name="TextBox 9"/>
          <p:cNvSpPr txBox="1"/>
          <p:nvPr/>
        </p:nvSpPr>
        <p:spPr>
          <a:xfrm>
            <a:off x="4235830" y="4326773"/>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Bcl2l1_3</a:t>
            </a:r>
            <a:endParaRPr lang="he-IL" dirty="0">
              <a:solidFill>
                <a:schemeClr val="bg1"/>
              </a:solidFill>
            </a:endParaRPr>
          </a:p>
        </p:txBody>
      </p:sp>
      <p:cxnSp>
        <p:nvCxnSpPr>
          <p:cNvPr id="12" name="מחבר ישר 11"/>
          <p:cNvCxnSpPr/>
          <p:nvPr/>
        </p:nvCxnSpPr>
        <p:spPr>
          <a:xfrm>
            <a:off x="2686929" y="2562128"/>
            <a:ext cx="0" cy="717064"/>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2684581" y="3919665"/>
            <a:ext cx="0" cy="717064"/>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כותרת 1"/>
          <p:cNvSpPr txBox="1">
            <a:spLocks/>
          </p:cNvSpPr>
          <p:nvPr/>
        </p:nvSpPr>
        <p:spPr>
          <a:xfrm>
            <a:off x="838200" y="11496"/>
            <a:ext cx="10515600" cy="1325563"/>
          </a:xfrm>
          <a:prstGeom prst="rect">
            <a:avLst/>
          </a:prstGeom>
        </p:spPr>
        <p:txBody>
          <a:bodyPr vert="horz" lIns="91440" tIns="45720" rIns="91440" bIns="45720" rtlCol="1" anchor="ctr">
            <a:normAutofit fontScale="900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a:solidFill>
                  <a:srgbClr val="FFC000">
                    <a:lumMod val="40000"/>
                    <a:lumOff val="60000"/>
                  </a:srgbClr>
                </a:solidFill>
                <a:latin typeface="Calibri" panose="020F0502020204030204"/>
                <a:cs typeface="Arial" panose="020B0604020202020204" pitchFamily="34" charset="0"/>
              </a:rPr>
              <a:t>– תוצאות ודיון –</a:t>
            </a:r>
            <a:r>
              <a:rPr lang="he-IL" dirty="0" smtClean="0"/>
              <a:t/>
            </a:r>
            <a:br>
              <a:rPr lang="he-IL" dirty="0" smtClean="0"/>
            </a:br>
            <a:r>
              <a:rPr lang="en-US" sz="4500" dirty="0" smtClean="0">
                <a:solidFill>
                  <a:schemeClr val="accent2">
                    <a:lumMod val="60000"/>
                    <a:lumOff val="40000"/>
                  </a:schemeClr>
                </a:solidFill>
              </a:rPr>
              <a:t>4C-pipeline</a:t>
            </a:r>
            <a:r>
              <a:rPr lang="he-IL" sz="4500" dirty="0" smtClean="0">
                <a:solidFill>
                  <a:schemeClr val="accent2">
                    <a:lumMod val="60000"/>
                    <a:lumOff val="40000"/>
                  </a:schemeClr>
                </a:solidFill>
              </a:rPr>
              <a:t> – באיזה מובנים רואים </a:t>
            </a:r>
            <a:r>
              <a:rPr lang="he-IL" sz="4500" dirty="0" err="1" smtClean="0">
                <a:solidFill>
                  <a:schemeClr val="accent2">
                    <a:lumMod val="60000"/>
                    <a:lumOff val="40000"/>
                  </a:schemeClr>
                </a:solidFill>
              </a:rPr>
              <a:t>חזרתיות</a:t>
            </a:r>
            <a:r>
              <a:rPr lang="he-IL" sz="4500" dirty="0" smtClean="0">
                <a:solidFill>
                  <a:schemeClr val="accent2">
                    <a:lumMod val="60000"/>
                    <a:lumOff val="40000"/>
                  </a:schemeClr>
                </a:solidFill>
              </a:rPr>
              <a:t> בניסויים שנעשו באותו </a:t>
            </a:r>
            <a:r>
              <a:rPr lang="en-US" sz="4500" dirty="0" smtClean="0">
                <a:solidFill>
                  <a:schemeClr val="accent2">
                    <a:lumMod val="60000"/>
                    <a:lumOff val="40000"/>
                  </a:schemeClr>
                </a:solidFill>
              </a:rPr>
              <a:t>bait</a:t>
            </a:r>
            <a:endParaRPr lang="he-IL" sz="4500" dirty="0">
              <a:solidFill>
                <a:schemeClr val="accent2">
                  <a:lumMod val="60000"/>
                  <a:lumOff val="40000"/>
                </a:schemeClr>
              </a:solidFill>
            </a:endParaRPr>
          </a:p>
        </p:txBody>
      </p:sp>
      <p:sp>
        <p:nvSpPr>
          <p:cNvPr id="32" name="חץ למטה 31"/>
          <p:cNvSpPr/>
          <p:nvPr/>
        </p:nvSpPr>
        <p:spPr>
          <a:xfrm>
            <a:off x="1130967" y="2253915"/>
            <a:ext cx="192505" cy="288758"/>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חץ למטה 32"/>
          <p:cNvSpPr/>
          <p:nvPr/>
        </p:nvSpPr>
        <p:spPr>
          <a:xfrm>
            <a:off x="1106905" y="3498410"/>
            <a:ext cx="192505" cy="288758"/>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חץ למטה 33"/>
          <p:cNvSpPr/>
          <p:nvPr/>
        </p:nvSpPr>
        <p:spPr>
          <a:xfrm>
            <a:off x="1122947" y="4766978"/>
            <a:ext cx="192505" cy="288758"/>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 name="מחבר ישר 2"/>
          <p:cNvCxnSpPr/>
          <p:nvPr/>
        </p:nvCxnSpPr>
        <p:spPr>
          <a:xfrm flipH="1">
            <a:off x="2516510" y="1732850"/>
            <a:ext cx="628" cy="39540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1953607" y="1732851"/>
            <a:ext cx="2503" cy="39540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הסבר מלבני מעוגל 10"/>
          <p:cNvSpPr/>
          <p:nvPr/>
        </p:nvSpPr>
        <p:spPr>
          <a:xfrm>
            <a:off x="1299410" y="6037384"/>
            <a:ext cx="3202252" cy="579783"/>
          </a:xfrm>
          <a:prstGeom prst="wedgeRoundRectCallout">
            <a:avLst>
              <a:gd name="adj1" fmla="val -20833"/>
              <a:gd name="adj2" fmla="val -121500"/>
              <a:gd name="adj3" fmla="val 1666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הקטע שבין הקווים השחורים יוגדל בשקופית הבאה</a:t>
            </a:r>
            <a:endParaRPr lang="he-IL" dirty="0"/>
          </a:p>
        </p:txBody>
      </p:sp>
      <p:sp>
        <p:nvSpPr>
          <p:cNvPr id="38" name="חץ למטה 37"/>
          <p:cNvSpPr/>
          <p:nvPr/>
        </p:nvSpPr>
        <p:spPr>
          <a:xfrm>
            <a:off x="4700336" y="2197769"/>
            <a:ext cx="192505" cy="288758"/>
          </a:xfrm>
          <a:prstGeom prst="downArrow">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חץ למטה 38"/>
          <p:cNvSpPr/>
          <p:nvPr/>
        </p:nvSpPr>
        <p:spPr>
          <a:xfrm>
            <a:off x="4692316" y="3437950"/>
            <a:ext cx="192505" cy="288758"/>
          </a:xfrm>
          <a:prstGeom prst="downArrow">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חץ למטה 39"/>
          <p:cNvSpPr/>
          <p:nvPr/>
        </p:nvSpPr>
        <p:spPr>
          <a:xfrm>
            <a:off x="4692316" y="4694784"/>
            <a:ext cx="192505" cy="288758"/>
          </a:xfrm>
          <a:prstGeom prst="downArrow">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71163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a:xfrm>
            <a:off x="3673370" y="1427042"/>
            <a:ext cx="8190384" cy="5075345"/>
          </a:xfrm>
        </p:spPr>
        <p:txBody>
          <a:bodyPr>
            <a:noAutofit/>
          </a:bodyPr>
          <a:lstStyle/>
          <a:p>
            <a:pPr marL="0" indent="0">
              <a:buNone/>
            </a:pPr>
            <a:r>
              <a:rPr lang="he-IL" sz="1400" dirty="0" smtClean="0"/>
              <a:t>אתמקד כעת בגרפי הקו השחור ולא בגרפי הצבע. מיקומי המקסימום המקומיים שבגרף העליון באיור מסומנים בקווים בצבעים שונים, נעבור אחד אחד (מימין לשמאל) ונראה מה חוזר מהם בגרפים האחרים.</a:t>
            </a:r>
          </a:p>
          <a:p>
            <a:pPr marL="457200" lvl="1" indent="0">
              <a:buNone/>
            </a:pPr>
            <a:r>
              <a:rPr lang="he-IL" sz="1400" dirty="0" smtClean="0"/>
              <a:t> הקו השחור – מיקום המקסימום ממש חוזר על עצמו עם תזוזות מאד קטנות ימינה/שמאלה.</a:t>
            </a:r>
          </a:p>
          <a:p>
            <a:pPr marL="914400" lvl="2" indent="0">
              <a:buNone/>
            </a:pPr>
            <a:r>
              <a:rPr lang="he-IL" sz="1400" dirty="0" smtClean="0"/>
              <a:t>אך העליות משני </a:t>
            </a:r>
            <a:r>
              <a:rPr lang="he-IL" sz="1400" dirty="0" err="1" smtClean="0"/>
              <a:t>צידיו</a:t>
            </a:r>
            <a:r>
              <a:rPr lang="he-IL" sz="1400" dirty="0" smtClean="0"/>
              <a:t> שונות מאד, בגרף העליון הם מתונות ובשני האחרים הם מאד חדות.</a:t>
            </a:r>
          </a:p>
          <a:p>
            <a:pPr marL="457200" lvl="1" indent="0">
              <a:buNone/>
            </a:pPr>
            <a:r>
              <a:rPr lang="he-IL" sz="1400" dirty="0" smtClean="0"/>
              <a:t>הקו האדום – מיקום המקסימום ממש חוזר על עצמו עם תזוזות מאד קטנות.</a:t>
            </a:r>
          </a:p>
          <a:p>
            <a:pPr marL="914400" lvl="2" indent="0">
              <a:buNone/>
            </a:pPr>
            <a:r>
              <a:rPr lang="he-IL" sz="1400" dirty="0" smtClean="0"/>
              <a:t>אך גובה העליות משני </a:t>
            </a:r>
            <a:r>
              <a:rPr lang="he-IL" sz="1400" dirty="0" err="1" smtClean="0"/>
              <a:t>צידיו</a:t>
            </a:r>
            <a:r>
              <a:rPr lang="he-IL" sz="1400" dirty="0" smtClean="0"/>
              <a:t> שונות. בגרף השלישי העליות די גבוהות, ובשני האחרים פחות.</a:t>
            </a:r>
            <a:endParaRPr lang="he-IL" sz="1400" dirty="0"/>
          </a:p>
          <a:p>
            <a:pPr marL="457200" lvl="1" indent="0">
              <a:buNone/>
            </a:pPr>
            <a:r>
              <a:rPr lang="he-IL" sz="1400" dirty="0" smtClean="0"/>
              <a:t>הקו הכתום – בשני הגרפים התחתונים זהו אזור מישורי, ורק בגרף העליון רואים מצד ימין עלייה.</a:t>
            </a:r>
          </a:p>
          <a:p>
            <a:pPr marL="457200" lvl="1" indent="0">
              <a:buNone/>
            </a:pPr>
            <a:r>
              <a:rPr lang="he-IL" sz="1400" dirty="0" smtClean="0"/>
              <a:t>הקו הצהוב – בשני הגרפים העליונים המקסימום חוזר על עצמו בערך באותו מיקום, בגרף התחתון הוא לא מופיע.</a:t>
            </a:r>
          </a:p>
          <a:p>
            <a:pPr marL="914400" lvl="2" indent="0">
              <a:buNone/>
            </a:pPr>
            <a:r>
              <a:rPr lang="he-IL" sz="1400" dirty="0" smtClean="0"/>
              <a:t>בגרף העליון העלייה מימין קטנה ומשמאל גדולה, ובגרף האמצעי להפך.</a:t>
            </a:r>
            <a:endParaRPr lang="he-IL" sz="1400" dirty="0"/>
          </a:p>
          <a:p>
            <a:pPr marL="457200" lvl="1" indent="0">
              <a:buNone/>
            </a:pPr>
            <a:r>
              <a:rPr lang="he-IL" sz="1400" dirty="0" smtClean="0"/>
              <a:t>הקו הירוק – מיקום המקסימום ממש חוזר על עצמו.</a:t>
            </a:r>
          </a:p>
          <a:p>
            <a:pPr marL="457200" lvl="1" indent="0">
              <a:buNone/>
            </a:pPr>
            <a:r>
              <a:rPr lang="he-IL" sz="1400" dirty="0" smtClean="0"/>
              <a:t>הקו הכחול – מיקום המקסימום ממש חוזר על עצמו עם תזוזה קלה ימינה בשני הגרפים התחתונים.</a:t>
            </a:r>
          </a:p>
          <a:p>
            <a:pPr marL="914400" lvl="2" indent="0">
              <a:buNone/>
            </a:pPr>
            <a:r>
              <a:rPr lang="he-IL" sz="1400" dirty="0" smtClean="0"/>
              <a:t>העלייה מצד ימין היא יותר משמעותית בגרף העליון.</a:t>
            </a:r>
            <a:endParaRPr lang="he-IL" sz="1400" dirty="0"/>
          </a:p>
          <a:p>
            <a:pPr marL="457200" lvl="1" indent="0">
              <a:buNone/>
            </a:pPr>
            <a:r>
              <a:rPr lang="he-IL" sz="1400" dirty="0" smtClean="0"/>
              <a:t>הקו הסגול – מיקום המקסימום ממש חוזר על עצמו.</a:t>
            </a:r>
          </a:p>
          <a:p>
            <a:pPr marL="914400" lvl="2" indent="0">
              <a:buNone/>
            </a:pPr>
            <a:r>
              <a:rPr lang="he-IL" sz="1400" dirty="0" smtClean="0"/>
              <a:t>בשלושת הגרפים העליות משני הצדדים מאד גבוהות יחסית.</a:t>
            </a:r>
          </a:p>
          <a:p>
            <a:pPr marL="0" indent="0">
              <a:buNone/>
            </a:pPr>
            <a:r>
              <a:rPr lang="he-IL" sz="1800" b="1" u="sng" dirty="0" smtClean="0"/>
              <a:t>לסיכום</a:t>
            </a:r>
            <a:r>
              <a:rPr lang="he-IL" sz="1400" dirty="0" smtClean="0"/>
              <a:t>: </a:t>
            </a:r>
          </a:p>
          <a:p>
            <a:r>
              <a:rPr lang="he-IL" sz="1400" dirty="0" smtClean="0"/>
              <a:t>מיקום העליות והירידות מאד חוזר על עצמו.</a:t>
            </a:r>
          </a:p>
          <a:p>
            <a:r>
              <a:rPr lang="he-IL" sz="1400" dirty="0" smtClean="0"/>
              <a:t>לכל היותר היכן שבניסוי אחד יש עלייה אז בניסוי אחר ישר, אבל אין כמעט מקרה שבניסוי אחד ירידה גדולה ובניסוי אחר עלייה גדולה.</a:t>
            </a:r>
          </a:p>
          <a:p>
            <a:r>
              <a:rPr lang="he-IL" sz="1400" dirty="0" smtClean="0"/>
              <a:t>כמה גובה עולים בכל עלייה, עד לאיזה גובה מגיעים, ואיזה שיפוע יש לעלייה – בשלושת אלה לא כל כך רואים </a:t>
            </a:r>
            <a:r>
              <a:rPr lang="he-IL" sz="1400" dirty="0" err="1" smtClean="0"/>
              <a:t>חזרתיות</a:t>
            </a:r>
            <a:r>
              <a:rPr lang="he-IL" sz="1400" dirty="0" smtClean="0"/>
              <a:t>.</a:t>
            </a:r>
          </a:p>
        </p:txBody>
      </p:sp>
      <p:sp>
        <p:nvSpPr>
          <p:cNvPr id="2" name="מלבן מעוגל 1"/>
          <p:cNvSpPr/>
          <p:nvPr/>
        </p:nvSpPr>
        <p:spPr>
          <a:xfrm>
            <a:off x="109182" y="122831"/>
            <a:ext cx="3501114" cy="660551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dirty="0" smtClean="0">
                <a:solidFill>
                  <a:schemeClr val="bg1"/>
                </a:solidFill>
              </a:rPr>
              <a:t>קטע מוגדל מגרפי השקף הקודם</a:t>
            </a:r>
            <a:endParaRPr lang="he-IL" dirty="0">
              <a:solidFill>
                <a:schemeClr val="bg1"/>
              </a:solidFill>
            </a:endParaRPr>
          </a:p>
        </p:txBody>
      </p:sp>
      <p:pic>
        <p:nvPicPr>
          <p:cNvPr id="7" name="תמונה 6"/>
          <p:cNvPicPr>
            <a:picLocks/>
          </p:cNvPicPr>
          <p:nvPr/>
        </p:nvPicPr>
        <p:blipFill rotWithShape="1">
          <a:blip r:embed="rId2" cstate="print">
            <a:extLst>
              <a:ext uri="{28A0092B-C50C-407E-A947-70E740481C1C}">
                <a14:useLocalDpi xmlns:a14="http://schemas.microsoft.com/office/drawing/2010/main" val="0"/>
              </a:ext>
            </a:extLst>
          </a:blip>
          <a:srcRect l="21055" t="23172" r="68642"/>
          <a:stretch/>
        </p:blipFill>
        <p:spPr>
          <a:xfrm>
            <a:off x="392082" y="4614378"/>
            <a:ext cx="2944083" cy="1888010"/>
          </a:xfrm>
          <a:prstGeom prst="rect">
            <a:avLst/>
          </a:prstGeom>
        </p:spPr>
      </p:pic>
      <p:pic>
        <p:nvPicPr>
          <p:cNvPr id="6" name="תמונה 5"/>
          <p:cNvPicPr>
            <a:picLocks/>
          </p:cNvPicPr>
          <p:nvPr/>
        </p:nvPicPr>
        <p:blipFill rotWithShape="1">
          <a:blip r:embed="rId3" cstate="print">
            <a:extLst>
              <a:ext uri="{28A0092B-C50C-407E-A947-70E740481C1C}">
                <a14:useLocalDpi xmlns:a14="http://schemas.microsoft.com/office/drawing/2010/main" val="0"/>
              </a:ext>
            </a:extLst>
          </a:blip>
          <a:srcRect l="21038" t="23988" r="68638"/>
          <a:stretch/>
        </p:blipFill>
        <p:spPr>
          <a:xfrm>
            <a:off x="386082" y="2585770"/>
            <a:ext cx="2950083" cy="1867957"/>
          </a:xfrm>
          <a:prstGeom prst="rect">
            <a:avLst/>
          </a:prstGeom>
        </p:spPr>
      </p:pic>
      <p:pic>
        <p:nvPicPr>
          <p:cNvPr id="5" name="מציין מיקום תוכן 4"/>
          <p:cNvPicPr>
            <a:picLocks noGrp="1"/>
          </p:cNvPicPr>
          <p:nvPr>
            <p:ph sz="half" idx="1"/>
          </p:nvPr>
        </p:nvPicPr>
        <p:blipFill rotWithShape="1">
          <a:blip r:embed="rId4" cstate="print">
            <a:extLst>
              <a:ext uri="{28A0092B-C50C-407E-A947-70E740481C1C}">
                <a14:useLocalDpi xmlns:a14="http://schemas.microsoft.com/office/drawing/2010/main" val="0"/>
              </a:ext>
            </a:extLst>
          </a:blip>
          <a:srcRect l="21027" t="29437" r="68639"/>
          <a:stretch/>
        </p:blipFill>
        <p:spPr>
          <a:xfrm>
            <a:off x="386082" y="723344"/>
            <a:ext cx="2952941" cy="1734050"/>
          </a:xfrm>
        </p:spPr>
      </p:pic>
      <p:sp>
        <p:nvSpPr>
          <p:cNvPr id="8" name="TextBox 7"/>
          <p:cNvSpPr txBox="1"/>
          <p:nvPr/>
        </p:nvSpPr>
        <p:spPr>
          <a:xfrm>
            <a:off x="-199093" y="594968"/>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Bcl2l1_1</a:t>
            </a:r>
            <a:endParaRPr lang="he-IL" dirty="0">
              <a:solidFill>
                <a:schemeClr val="bg1"/>
              </a:solidFill>
            </a:endParaRPr>
          </a:p>
        </p:txBody>
      </p:sp>
      <p:sp>
        <p:nvSpPr>
          <p:cNvPr id="9" name="TextBox 8"/>
          <p:cNvSpPr txBox="1"/>
          <p:nvPr/>
        </p:nvSpPr>
        <p:spPr>
          <a:xfrm>
            <a:off x="-199093" y="2470183"/>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Bcl2l1_2</a:t>
            </a:r>
            <a:endParaRPr lang="he-IL" dirty="0">
              <a:solidFill>
                <a:schemeClr val="bg1"/>
              </a:solidFill>
            </a:endParaRPr>
          </a:p>
        </p:txBody>
      </p:sp>
      <p:sp>
        <p:nvSpPr>
          <p:cNvPr id="10" name="TextBox 9"/>
          <p:cNvSpPr txBox="1"/>
          <p:nvPr/>
        </p:nvSpPr>
        <p:spPr>
          <a:xfrm>
            <a:off x="-199093" y="4518842"/>
            <a:ext cx="1936370" cy="523220"/>
          </a:xfrm>
          <a:prstGeom prst="rect">
            <a:avLst/>
          </a:prstGeom>
          <a:noFill/>
        </p:spPr>
        <p:txBody>
          <a:bodyPr wrap="square" rtlCol="1">
            <a:spAutoFit/>
          </a:bodyPr>
          <a:lstStyle/>
          <a:p>
            <a:r>
              <a:rPr lang="en-US" sz="2800" dirty="0" smtClean="0">
                <a:solidFill>
                  <a:schemeClr val="bg1"/>
                </a:solidFill>
                <a:latin typeface="Calibri Light" panose="020F0302020204030204"/>
                <a:ea typeface="+mj-ea"/>
                <a:cs typeface="+mj-cs"/>
              </a:rPr>
              <a:t>Bcl2l1_3</a:t>
            </a:r>
            <a:endParaRPr lang="he-IL" dirty="0">
              <a:solidFill>
                <a:schemeClr val="bg1"/>
              </a:solidFill>
            </a:endParaRPr>
          </a:p>
        </p:txBody>
      </p:sp>
      <p:sp>
        <p:nvSpPr>
          <p:cNvPr id="21" name="כותרת 1"/>
          <p:cNvSpPr txBox="1">
            <a:spLocks/>
          </p:cNvSpPr>
          <p:nvPr/>
        </p:nvSpPr>
        <p:spPr>
          <a:xfrm>
            <a:off x="3896810" y="0"/>
            <a:ext cx="7743504"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400" b="1" dirty="0">
                <a:solidFill>
                  <a:srgbClr val="FFC000">
                    <a:lumMod val="40000"/>
                    <a:lumOff val="60000"/>
                  </a:srgbClr>
                </a:solidFill>
                <a:latin typeface="Calibri" panose="020F0502020204030204"/>
                <a:cs typeface="Arial" panose="020B0604020202020204" pitchFamily="34" charset="0"/>
              </a:rPr>
              <a:t>– תוצאות ודיון –</a:t>
            </a:r>
            <a:r>
              <a:rPr lang="he-IL" dirty="0" smtClean="0"/>
              <a:t/>
            </a:r>
            <a:br>
              <a:rPr lang="he-IL" dirty="0" smtClean="0"/>
            </a:br>
            <a:r>
              <a:rPr lang="en-US" sz="4500" dirty="0" smtClean="0">
                <a:solidFill>
                  <a:schemeClr val="accent2">
                    <a:lumMod val="60000"/>
                    <a:lumOff val="40000"/>
                  </a:schemeClr>
                </a:solidFill>
              </a:rPr>
              <a:t>4C-pipeline</a:t>
            </a:r>
            <a:r>
              <a:rPr lang="he-IL" sz="4500" dirty="0" smtClean="0">
                <a:solidFill>
                  <a:schemeClr val="accent2">
                    <a:lumMod val="60000"/>
                    <a:lumOff val="40000"/>
                  </a:schemeClr>
                </a:solidFill>
              </a:rPr>
              <a:t> – המשך בדיקת </a:t>
            </a:r>
            <a:r>
              <a:rPr lang="he-IL" sz="4500" dirty="0" err="1" smtClean="0">
                <a:solidFill>
                  <a:schemeClr val="accent2">
                    <a:lumMod val="60000"/>
                    <a:lumOff val="40000"/>
                  </a:schemeClr>
                </a:solidFill>
              </a:rPr>
              <a:t>החזרתיות</a:t>
            </a:r>
            <a:endParaRPr lang="he-IL" sz="4500" dirty="0">
              <a:solidFill>
                <a:schemeClr val="accent2">
                  <a:lumMod val="60000"/>
                  <a:lumOff val="40000"/>
                </a:schemeClr>
              </a:solidFill>
            </a:endParaRPr>
          </a:p>
        </p:txBody>
      </p:sp>
      <p:cxnSp>
        <p:nvCxnSpPr>
          <p:cNvPr id="22" name="מחבר ישר 21"/>
          <p:cNvCxnSpPr/>
          <p:nvPr/>
        </p:nvCxnSpPr>
        <p:spPr>
          <a:xfrm>
            <a:off x="2745048" y="723344"/>
            <a:ext cx="0" cy="5630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a:xfrm>
            <a:off x="2311298" y="723345"/>
            <a:ext cx="0" cy="56305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a:off x="2076838" y="723345"/>
            <a:ext cx="0" cy="563056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1396902" y="723345"/>
            <a:ext cx="0" cy="563056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a:off x="740407" y="708831"/>
            <a:ext cx="0" cy="56305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986591" y="711622"/>
            <a:ext cx="0" cy="563056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1689980" y="711623"/>
            <a:ext cx="0" cy="56305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23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00250" y="1494971"/>
            <a:ext cx="11591499" cy="5246602"/>
          </a:xfrm>
        </p:spPr>
        <p:txBody>
          <a:bodyPr>
            <a:noAutofit/>
          </a:bodyPr>
          <a:lstStyle/>
          <a:p>
            <a:pPr marL="0" indent="0">
              <a:buNone/>
            </a:pPr>
            <a:r>
              <a:rPr lang="he-IL" sz="2000" dirty="0" smtClean="0"/>
              <a:t>ראינו שבניסויים </a:t>
            </a:r>
            <a:r>
              <a:rPr lang="he-IL" sz="2000" dirty="0"/>
              <a:t>שנעשו עם אותו </a:t>
            </a:r>
            <a:r>
              <a:rPr lang="en-US" sz="2000" dirty="0"/>
              <a:t>bait</a:t>
            </a:r>
            <a:r>
              <a:rPr lang="he-IL" sz="2000" dirty="0"/>
              <a:t> ועברו </a:t>
            </a:r>
            <a:r>
              <a:rPr lang="he-IL" sz="2000" dirty="0" err="1"/>
              <a:t>נירמול</a:t>
            </a:r>
            <a:r>
              <a:rPr lang="he-IL" sz="2000" dirty="0"/>
              <a:t> של </a:t>
            </a:r>
            <a:r>
              <a:rPr lang="en-US" sz="2000" dirty="0" smtClean="0"/>
              <a:t>4C-pipeline</a:t>
            </a:r>
            <a:r>
              <a:rPr lang="he-IL" sz="2000" dirty="0"/>
              <a:t> </a:t>
            </a:r>
            <a:r>
              <a:rPr lang="he-IL" sz="2000" dirty="0" smtClean="0"/>
              <a:t> –  לגבי מובנים </a:t>
            </a:r>
            <a:r>
              <a:rPr lang="he-IL" sz="2000" dirty="0" err="1" smtClean="0"/>
              <a:t>מסויימים</a:t>
            </a:r>
            <a:r>
              <a:rPr lang="he-IL" sz="2000" dirty="0" smtClean="0"/>
              <a:t> יש </a:t>
            </a:r>
            <a:r>
              <a:rPr lang="he-IL" sz="2000" dirty="0" err="1" smtClean="0"/>
              <a:t>חזרתיות</a:t>
            </a:r>
            <a:r>
              <a:rPr lang="he-IL" sz="2000" dirty="0" smtClean="0"/>
              <a:t>, ולגבי מובנים אחרים לא.</a:t>
            </a:r>
          </a:p>
          <a:p>
            <a:pPr marL="0" indent="0">
              <a:buNone/>
            </a:pPr>
            <a:r>
              <a:rPr lang="he-IL" sz="2000" dirty="0" smtClean="0"/>
              <a:t>בעקבות כן, נבדוק האם </a:t>
            </a:r>
            <a:r>
              <a:rPr lang="he-IL" sz="2000" dirty="0" err="1" smtClean="0"/>
              <a:t>נירמול</a:t>
            </a:r>
            <a:r>
              <a:rPr lang="he-IL" sz="2000" dirty="0" smtClean="0"/>
              <a:t> זה מתאים למטרות </a:t>
            </a:r>
            <a:r>
              <a:rPr lang="he-IL" sz="2000" dirty="0" err="1" smtClean="0"/>
              <a:t>הפרוייקט</a:t>
            </a:r>
            <a:r>
              <a:rPr lang="he-IL" sz="2000" dirty="0" smtClean="0"/>
              <a:t>.</a:t>
            </a:r>
          </a:p>
          <a:p>
            <a:pPr marL="0" indent="0">
              <a:buNone/>
            </a:pPr>
            <a:endParaRPr lang="he-IL" sz="2000" dirty="0"/>
          </a:p>
          <a:p>
            <a:pPr marL="0" indent="0">
              <a:buNone/>
            </a:pPr>
            <a:r>
              <a:rPr lang="he-IL" sz="2000" dirty="0" smtClean="0"/>
              <a:t>מטרת </a:t>
            </a:r>
            <a:r>
              <a:rPr lang="he-IL" sz="2000" dirty="0" err="1"/>
              <a:t>הפרוייקט</a:t>
            </a:r>
            <a:r>
              <a:rPr lang="he-IL" sz="2000" dirty="0"/>
              <a:t> הראשונה </a:t>
            </a:r>
            <a:r>
              <a:rPr lang="he-IL" sz="2000" dirty="0" smtClean="0"/>
              <a:t>הייתה כזכור:</a:t>
            </a:r>
            <a:endParaRPr lang="he-IL" sz="2000" dirty="0"/>
          </a:p>
          <a:p>
            <a:pPr marL="914400" lvl="2" indent="0">
              <a:buNone/>
            </a:pPr>
            <a:r>
              <a:rPr lang="he-IL" dirty="0" smtClean="0"/>
              <a:t>לשער היכן הגבול בין המתחמים, לצורך המלצה היכן </a:t>
            </a:r>
            <a:r>
              <a:rPr lang="he-IL" dirty="0"/>
              <a:t>כדאי לחתוך עם </a:t>
            </a:r>
            <a:r>
              <a:rPr lang="en-US" dirty="0" err="1"/>
              <a:t>crispr</a:t>
            </a:r>
            <a:r>
              <a:rPr lang="he-IL" dirty="0"/>
              <a:t> כך שתהיה את הסבירות הגדולה </a:t>
            </a:r>
            <a:r>
              <a:rPr lang="he-IL" dirty="0" smtClean="0"/>
              <a:t>ביותר </a:t>
            </a:r>
            <a:r>
              <a:rPr lang="he-IL" dirty="0"/>
              <a:t>לאיחוד המתחמים.</a:t>
            </a:r>
          </a:p>
          <a:p>
            <a:pPr marL="0" indent="0">
              <a:buNone/>
            </a:pPr>
            <a:r>
              <a:rPr lang="he-IL" sz="2000" dirty="0" smtClean="0"/>
              <a:t>לעיל הוצע </a:t>
            </a:r>
            <a:r>
              <a:rPr lang="he-IL" sz="2000" dirty="0" err="1" smtClean="0"/>
              <a:t>פיתרון</a:t>
            </a:r>
            <a:r>
              <a:rPr lang="he-IL" sz="2000" dirty="0" smtClean="0"/>
              <a:t> למציאת הגבול בין המתחמים – שמתבסס על מיקומי ירידות בגובה/בצבע בגרפי </a:t>
            </a:r>
            <a:r>
              <a:rPr lang="en-US" sz="2000" dirty="0" smtClean="0"/>
              <a:t>4C-pipeline</a:t>
            </a:r>
            <a:r>
              <a:rPr lang="he-IL" sz="2000" dirty="0" smtClean="0"/>
              <a:t>.</a:t>
            </a:r>
          </a:p>
          <a:p>
            <a:pPr marL="0" indent="0">
              <a:buNone/>
            </a:pPr>
            <a:endParaRPr lang="he-IL" sz="2000" dirty="0"/>
          </a:p>
          <a:p>
            <a:pPr marL="0" indent="0">
              <a:buNone/>
            </a:pPr>
            <a:r>
              <a:rPr lang="he-IL" sz="2000" dirty="0" smtClean="0"/>
              <a:t>בשקפים </a:t>
            </a:r>
            <a:r>
              <a:rPr lang="he-IL" sz="2000" dirty="0"/>
              <a:t>הקודמים </a:t>
            </a:r>
            <a:r>
              <a:rPr lang="he-IL" sz="2000" dirty="0" smtClean="0"/>
              <a:t>ראינו שיש </a:t>
            </a:r>
            <a:r>
              <a:rPr lang="he-IL" sz="2000" dirty="0" err="1"/>
              <a:t>חזרתיות</a:t>
            </a:r>
            <a:r>
              <a:rPr lang="he-IL" sz="2000" dirty="0"/>
              <a:t> סבירה במיקומי הירידות בצבע/בגובה בניסויים שנעשו עם אותו </a:t>
            </a:r>
            <a:r>
              <a:rPr lang="en-US" sz="2000" dirty="0" smtClean="0"/>
              <a:t>bait</a:t>
            </a:r>
            <a:r>
              <a:rPr lang="he-IL" sz="2000" dirty="0" smtClean="0"/>
              <a:t> ועברו </a:t>
            </a:r>
            <a:r>
              <a:rPr lang="he-IL" sz="2000" dirty="0" err="1" smtClean="0"/>
              <a:t>נירמול</a:t>
            </a:r>
            <a:r>
              <a:rPr lang="he-IL" sz="2000" dirty="0" smtClean="0"/>
              <a:t> של </a:t>
            </a:r>
            <a:r>
              <a:rPr lang="en-US" sz="2000" dirty="0" smtClean="0"/>
              <a:t>4C-pipeline</a:t>
            </a:r>
            <a:r>
              <a:rPr lang="he-IL" sz="2000" dirty="0" smtClean="0"/>
              <a:t>.</a:t>
            </a:r>
          </a:p>
          <a:p>
            <a:pPr marL="0" indent="0">
              <a:buNone/>
            </a:pPr>
            <a:r>
              <a:rPr lang="he-IL" sz="2000" dirty="0" smtClean="0"/>
              <a:t>אם כן </a:t>
            </a:r>
            <a:r>
              <a:rPr lang="he-IL" sz="2000" dirty="0" err="1" smtClean="0"/>
              <a:t>הנירמול</a:t>
            </a:r>
            <a:r>
              <a:rPr lang="he-IL" sz="2000" dirty="0" smtClean="0"/>
              <a:t> הזה מתאים </a:t>
            </a:r>
            <a:r>
              <a:rPr lang="he-IL" sz="2000" dirty="0" err="1" smtClean="0"/>
              <a:t>לפיתרון</a:t>
            </a:r>
            <a:r>
              <a:rPr lang="he-IL" sz="2000" dirty="0" smtClean="0"/>
              <a:t> הנ"ל, כך שהוא מתאים למטרה הראשונה של </a:t>
            </a:r>
            <a:r>
              <a:rPr lang="he-IL" sz="2000" dirty="0" err="1" smtClean="0"/>
              <a:t>הפרוייקט</a:t>
            </a:r>
            <a:r>
              <a:rPr lang="he-IL" sz="2000" dirty="0" smtClean="0"/>
              <a:t>. בהמשך נעמיק </a:t>
            </a:r>
            <a:r>
              <a:rPr lang="he-IL" sz="2000" dirty="0" err="1" smtClean="0"/>
              <a:t>בפיתרון</a:t>
            </a:r>
            <a:r>
              <a:rPr lang="he-IL" sz="2000" dirty="0" smtClean="0"/>
              <a:t>.</a:t>
            </a:r>
          </a:p>
          <a:p>
            <a:pPr marL="0" indent="0">
              <a:buNone/>
            </a:pPr>
            <a:endParaRPr lang="he-IL" sz="2000" dirty="0"/>
          </a:p>
          <a:p>
            <a:pPr marL="0" indent="0" algn="ctr">
              <a:buNone/>
            </a:pPr>
            <a:r>
              <a:rPr lang="he-IL" sz="2000" dirty="0" smtClean="0"/>
              <a:t>מה לגבי מטרת </a:t>
            </a:r>
            <a:r>
              <a:rPr lang="he-IL" sz="2000" dirty="0" err="1" smtClean="0"/>
              <a:t>הפרוייקט</a:t>
            </a:r>
            <a:r>
              <a:rPr lang="he-IL" sz="2000" dirty="0" smtClean="0"/>
              <a:t> השנייה?</a:t>
            </a:r>
          </a:p>
          <a:p>
            <a:pPr marL="0" indent="0">
              <a:buNone/>
            </a:pPr>
            <a:endParaRPr lang="he-IL" sz="2000" dirty="0"/>
          </a:p>
        </p:txBody>
      </p:sp>
      <p:sp>
        <p:nvSpPr>
          <p:cNvPr id="5" name="כותרת 1"/>
          <p:cNvSpPr txBox="1">
            <a:spLocks/>
          </p:cNvSpPr>
          <p:nvPr/>
        </p:nvSpPr>
        <p:spPr>
          <a:xfrm>
            <a:off x="0" y="11500"/>
            <a:ext cx="121920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a:t>
            </a:r>
            <a:r>
              <a:rPr lang="en-US" sz="4500" dirty="0" smtClean="0">
                <a:solidFill>
                  <a:schemeClr val="accent2">
                    <a:lumMod val="60000"/>
                    <a:lumOff val="40000"/>
                  </a:schemeClr>
                </a:solidFill>
              </a:rPr>
              <a:t>4C-pipeline</a:t>
            </a:r>
            <a:r>
              <a:rPr lang="he-IL" sz="4500" dirty="0" smtClean="0">
                <a:solidFill>
                  <a:schemeClr val="accent2">
                    <a:lumMod val="60000"/>
                    <a:lumOff val="40000"/>
                  </a:schemeClr>
                </a:solidFill>
              </a:rPr>
              <a:t> ומטרת </a:t>
            </a:r>
            <a:r>
              <a:rPr lang="he-IL" sz="4500" dirty="0" err="1" smtClean="0">
                <a:solidFill>
                  <a:schemeClr val="accent2">
                    <a:lumMod val="60000"/>
                    <a:lumOff val="40000"/>
                  </a:schemeClr>
                </a:solidFill>
              </a:rPr>
              <a:t>הפרוייקט</a:t>
            </a:r>
            <a:r>
              <a:rPr lang="he-IL" sz="4500" dirty="0" smtClean="0">
                <a:solidFill>
                  <a:schemeClr val="accent2">
                    <a:lumMod val="60000"/>
                    <a:lumOff val="40000"/>
                  </a:schemeClr>
                </a:solidFill>
              </a:rPr>
              <a:t> הראשונה</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2753921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00250" y="1034537"/>
            <a:ext cx="11591499" cy="5554638"/>
          </a:xfrm>
        </p:spPr>
        <p:txBody>
          <a:bodyPr>
            <a:noAutofit/>
          </a:bodyPr>
          <a:lstStyle/>
          <a:p>
            <a:pPr marL="0" indent="0">
              <a:buNone/>
            </a:pPr>
            <a:r>
              <a:rPr lang="he-IL" sz="1800" dirty="0" smtClean="0"/>
              <a:t>מטרת </a:t>
            </a:r>
            <a:r>
              <a:rPr lang="he-IL" sz="1800" dirty="0" err="1"/>
              <a:t>הפרוייקט</a:t>
            </a:r>
            <a:r>
              <a:rPr lang="he-IL" sz="1800" dirty="0"/>
              <a:t> </a:t>
            </a:r>
            <a:r>
              <a:rPr lang="he-IL" sz="1800" dirty="0" smtClean="0"/>
              <a:t>השנייה </a:t>
            </a:r>
            <a:r>
              <a:rPr lang="he-IL" sz="1800" dirty="0"/>
              <a:t>הייתה כזכור:</a:t>
            </a:r>
          </a:p>
          <a:p>
            <a:pPr marL="914400" lvl="2" indent="0">
              <a:buNone/>
            </a:pPr>
            <a:r>
              <a:rPr lang="he-IL" sz="1800" dirty="0"/>
              <a:t>למצוא כיצד להשוות בין התוצאות שלפני </a:t>
            </a:r>
            <a:r>
              <a:rPr lang="he-IL" sz="1800" dirty="0" smtClean="0"/>
              <a:t>ה-</a:t>
            </a:r>
            <a:r>
              <a:rPr lang="en-US" sz="1800" dirty="0" err="1" smtClean="0"/>
              <a:t>crispr</a:t>
            </a:r>
            <a:r>
              <a:rPr lang="he-IL" sz="1800" dirty="0" smtClean="0"/>
              <a:t> לתוצאות </a:t>
            </a:r>
            <a:r>
              <a:rPr lang="he-IL" sz="1800" dirty="0"/>
              <a:t>שלאחריו, על מנת לראות האם ה-</a:t>
            </a:r>
            <a:r>
              <a:rPr lang="en-US" sz="1800" dirty="0" err="1" smtClean="0"/>
              <a:t>crispr</a:t>
            </a:r>
            <a:r>
              <a:rPr lang="he-IL" sz="1800" dirty="0" smtClean="0"/>
              <a:t> גרם </a:t>
            </a:r>
            <a:r>
              <a:rPr lang="he-IL" sz="1800" dirty="0"/>
              <a:t>לאיחוד המתחמים.</a:t>
            </a:r>
          </a:p>
          <a:p>
            <a:pPr marL="0" indent="0">
              <a:buNone/>
            </a:pPr>
            <a:r>
              <a:rPr lang="he-IL" sz="1800" dirty="0" smtClean="0"/>
              <a:t>לצורך מטרה זו אנו צריכים בתוצאות שלאחר ה-</a:t>
            </a:r>
            <a:r>
              <a:rPr lang="en-US" sz="1800" dirty="0" err="1" smtClean="0"/>
              <a:t>crispr</a:t>
            </a:r>
            <a:r>
              <a:rPr lang="he-IL" sz="1800" dirty="0" smtClean="0"/>
              <a:t>:</a:t>
            </a:r>
            <a:r>
              <a:rPr lang="en-US" sz="1800" dirty="0" smtClean="0"/>
              <a:t/>
            </a:r>
            <a:br>
              <a:rPr lang="en-US" sz="1800" dirty="0" smtClean="0"/>
            </a:br>
            <a:r>
              <a:rPr lang="he-IL" sz="1800" dirty="0" smtClean="0"/>
              <a:t>	או להראות שאין גבול בין המתחמים,</a:t>
            </a:r>
            <a:r>
              <a:rPr lang="en-US" sz="1800" dirty="0" smtClean="0"/>
              <a:t/>
            </a:r>
            <a:br>
              <a:rPr lang="en-US" sz="1800" dirty="0" smtClean="0"/>
            </a:br>
            <a:r>
              <a:rPr lang="he-IL" sz="1800" dirty="0" smtClean="0"/>
              <a:t>	או להראות </a:t>
            </a:r>
            <a:r>
              <a:rPr lang="he-IL" sz="1800" dirty="0" err="1" smtClean="0"/>
              <a:t>שהקירבה</a:t>
            </a:r>
            <a:r>
              <a:rPr lang="he-IL" sz="1800" dirty="0" smtClean="0"/>
              <a:t> המרחבית בין ה-</a:t>
            </a:r>
            <a:r>
              <a:rPr lang="en-US" sz="1800" dirty="0" smtClean="0"/>
              <a:t>bait</a:t>
            </a:r>
            <a:r>
              <a:rPr lang="he-IL" sz="1800" dirty="0" smtClean="0"/>
              <a:t> לבין מיקומים במתחם השני גדלה.</a:t>
            </a:r>
          </a:p>
          <a:p>
            <a:pPr marL="0" indent="0">
              <a:buNone/>
            </a:pPr>
            <a:r>
              <a:rPr lang="he-IL" sz="1800" dirty="0" smtClean="0"/>
              <a:t>לראות שאין את הגבול, אין לנו יכולת. כי, כפי שציינו לעיל, לכאורה כדי לראות איפה יש 'מתחם' לזה לא מספיק </a:t>
            </a:r>
            <a:r>
              <a:rPr lang="en-US" sz="1800" dirty="0" smtClean="0"/>
              <a:t>4C</a:t>
            </a:r>
            <a:r>
              <a:rPr lang="he-IL" sz="1800" dirty="0" smtClean="0"/>
              <a:t>, ורק כאשר אנו יודעים שיש גבול (באמצעות </a:t>
            </a:r>
            <a:r>
              <a:rPr lang="en-US" sz="1800" dirty="0" smtClean="0"/>
              <a:t>Hi-C</a:t>
            </a:r>
            <a:r>
              <a:rPr lang="he-IL" sz="1800" dirty="0" smtClean="0"/>
              <a:t>) אנו יכולים לשער איפה הוא באמצעות </a:t>
            </a:r>
            <a:r>
              <a:rPr lang="en-US" sz="1800" dirty="0" smtClean="0"/>
              <a:t>4C</a:t>
            </a:r>
            <a:r>
              <a:rPr lang="he-IL" sz="1800" dirty="0" smtClean="0"/>
              <a:t>.</a:t>
            </a:r>
          </a:p>
          <a:p>
            <a:pPr marL="0" indent="0">
              <a:buNone/>
            </a:pPr>
            <a:r>
              <a:rPr lang="he-IL" sz="1800" dirty="0" smtClean="0"/>
              <a:t>לכאורה ניתן לראות </a:t>
            </a:r>
            <a:r>
              <a:rPr lang="he-IL" sz="1800" dirty="0" err="1" smtClean="0"/>
              <a:t>שהקירבה</a:t>
            </a:r>
            <a:r>
              <a:rPr lang="he-IL" sz="1800" dirty="0" smtClean="0"/>
              <a:t> המרחבית גדלה, על ידי השוואת הצבע/הגובה של מיקומים במתחם השני בין גרף ניסוי של לפני ה-</a:t>
            </a:r>
            <a:r>
              <a:rPr lang="en-US" sz="1800" dirty="0" err="1" smtClean="0"/>
              <a:t>crispr</a:t>
            </a:r>
            <a:r>
              <a:rPr lang="he-IL" sz="1800" dirty="0" smtClean="0"/>
              <a:t> לגרף ניסוי של אחרי ה-</a:t>
            </a:r>
            <a:r>
              <a:rPr lang="en-US" sz="1800" dirty="0" err="1" smtClean="0"/>
              <a:t>crispr</a:t>
            </a:r>
            <a:r>
              <a:rPr lang="he-IL" sz="1800" dirty="0" smtClean="0"/>
              <a:t>.</a:t>
            </a:r>
          </a:p>
          <a:p>
            <a:pPr marL="0" indent="0">
              <a:buNone/>
            </a:pPr>
            <a:r>
              <a:rPr lang="he-IL" sz="1800" dirty="0" smtClean="0"/>
              <a:t>אך, מסקנת השקפים הקודמים הייתה שלא רואים </a:t>
            </a:r>
            <a:r>
              <a:rPr lang="he-IL" sz="1800" dirty="0" err="1" smtClean="0"/>
              <a:t>חזרתיות</a:t>
            </a:r>
            <a:r>
              <a:rPr lang="he-IL" sz="1800" dirty="0" smtClean="0"/>
              <a:t> בצבע/בגובה בניסויים שונים שנעשו באותו </a:t>
            </a:r>
            <a:r>
              <a:rPr lang="en-US" sz="1800" dirty="0" smtClean="0"/>
              <a:t>bait</a:t>
            </a:r>
            <a:r>
              <a:rPr lang="he-IL" sz="1800" dirty="0" smtClean="0"/>
              <a:t> (ללא שהיה שינוי ביניהם של חיתוך הגנום וכדומה), אם כן השוואה לצבע/גובה שבגרף שלאחר ה-</a:t>
            </a:r>
            <a:r>
              <a:rPr lang="en-US" sz="1800" dirty="0" err="1" smtClean="0"/>
              <a:t>crispr</a:t>
            </a:r>
            <a:r>
              <a:rPr lang="he-IL" sz="1800" dirty="0" smtClean="0"/>
              <a:t> לא יראה האם המתחמים אוחדו.</a:t>
            </a:r>
          </a:p>
          <a:p>
            <a:pPr marL="0" indent="0">
              <a:buNone/>
            </a:pPr>
            <a:r>
              <a:rPr lang="he-IL" sz="1800" dirty="0" smtClean="0"/>
              <a:t>כמו כן, מסקנת השקפים הקודמים הייתה שלא רואים </a:t>
            </a:r>
            <a:r>
              <a:rPr lang="he-IL" sz="1800" dirty="0" err="1" smtClean="0"/>
              <a:t>חזרתיות</a:t>
            </a:r>
            <a:r>
              <a:rPr lang="he-IL" sz="1800" dirty="0" smtClean="0"/>
              <a:t> בניסויים שונים שנעשו באותו </a:t>
            </a:r>
            <a:r>
              <a:rPr lang="en-US" sz="1800" dirty="0" smtClean="0"/>
              <a:t>bait</a:t>
            </a:r>
            <a:r>
              <a:rPr lang="he-IL" sz="1800" dirty="0" smtClean="0"/>
              <a:t> גם לעניין עוצמת הירידות בגובה/בצבע, אם כן גם השוואה של עוצמת הירידות בין גרף של לפני ה-</a:t>
            </a:r>
            <a:r>
              <a:rPr lang="en-US" sz="1800" dirty="0" err="1" smtClean="0"/>
              <a:t>crispr</a:t>
            </a:r>
            <a:r>
              <a:rPr lang="he-IL" sz="1800" dirty="0" smtClean="0"/>
              <a:t> לגרף שלאחריו לא תראה האם המתחמים אוחדו.</a:t>
            </a:r>
          </a:p>
          <a:p>
            <a:pPr marL="0" indent="0">
              <a:buNone/>
            </a:pPr>
            <a:endParaRPr lang="he-IL" sz="1800" dirty="0" smtClean="0"/>
          </a:p>
          <a:p>
            <a:pPr marL="0" indent="0">
              <a:buNone/>
            </a:pPr>
            <a:r>
              <a:rPr lang="he-IL" sz="1800" b="1" u="sng" dirty="0" smtClean="0"/>
              <a:t>מסקנה</a:t>
            </a:r>
            <a:r>
              <a:rPr lang="he-IL" sz="1800" dirty="0" smtClean="0"/>
              <a:t>: לצורך המטרה השנייה לא מצאנו דרך להשתמש </a:t>
            </a:r>
            <a:r>
              <a:rPr lang="he-IL" sz="1800" dirty="0" err="1" smtClean="0"/>
              <a:t>בנירמול</a:t>
            </a:r>
            <a:r>
              <a:rPr lang="he-IL" sz="1800" dirty="0" smtClean="0"/>
              <a:t> של </a:t>
            </a:r>
            <a:r>
              <a:rPr lang="en-US" sz="1800" dirty="0" smtClean="0"/>
              <a:t>4C-pipeline</a:t>
            </a:r>
            <a:r>
              <a:rPr lang="he-IL" sz="1800" dirty="0" smtClean="0"/>
              <a:t>, </a:t>
            </a:r>
            <a:r>
              <a:rPr lang="he-IL" sz="1800" u="sng" dirty="0" smtClean="0"/>
              <a:t>ואנו זקוקים </a:t>
            </a:r>
            <a:r>
              <a:rPr lang="he-IL" sz="1800" u="sng" dirty="0" err="1" smtClean="0"/>
              <a:t>לנירמול</a:t>
            </a:r>
            <a:r>
              <a:rPr lang="he-IL" sz="1800" u="sng" dirty="0" smtClean="0"/>
              <a:t> שינרמל בין ניסויים</a:t>
            </a:r>
            <a:r>
              <a:rPr lang="he-IL" sz="1800" dirty="0" smtClean="0"/>
              <a:t>, כך שיהיה אפשר להשוות בין ניסויים ולראות האם </a:t>
            </a:r>
            <a:r>
              <a:rPr lang="he-IL" sz="1800" dirty="0" err="1" smtClean="0"/>
              <a:t>הקירבה</a:t>
            </a:r>
            <a:r>
              <a:rPr lang="he-IL" sz="1800" dirty="0" smtClean="0"/>
              <a:t> המרחבית גדלה בין הניסויים.</a:t>
            </a:r>
          </a:p>
          <a:p>
            <a:pPr marL="0" indent="0" algn="ctr">
              <a:buNone/>
            </a:pPr>
            <a:r>
              <a:rPr lang="he-IL" b="1" dirty="0" smtClean="0"/>
              <a:t>אז ננסה </a:t>
            </a:r>
            <a:r>
              <a:rPr lang="he-IL" b="1" dirty="0" err="1" smtClean="0"/>
              <a:t>נירמולים</a:t>
            </a:r>
            <a:r>
              <a:rPr lang="he-IL" b="1" dirty="0" smtClean="0"/>
              <a:t> אחרים.</a:t>
            </a:r>
          </a:p>
        </p:txBody>
      </p:sp>
      <p:sp>
        <p:nvSpPr>
          <p:cNvPr id="5" name="כותרת 1"/>
          <p:cNvSpPr txBox="1">
            <a:spLocks/>
          </p:cNvSpPr>
          <p:nvPr/>
        </p:nvSpPr>
        <p:spPr>
          <a:xfrm>
            <a:off x="838200" y="11500"/>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a:t>
            </a:r>
            <a:r>
              <a:rPr lang="en-US" sz="4500" dirty="0" smtClean="0">
                <a:solidFill>
                  <a:schemeClr val="accent2">
                    <a:lumMod val="60000"/>
                    <a:lumOff val="40000"/>
                  </a:schemeClr>
                </a:solidFill>
              </a:rPr>
              <a:t>4C-pipeline</a:t>
            </a:r>
            <a:r>
              <a:rPr lang="he-IL" sz="4500" dirty="0" smtClean="0">
                <a:solidFill>
                  <a:schemeClr val="accent2">
                    <a:lumMod val="60000"/>
                    <a:lumOff val="40000"/>
                  </a:schemeClr>
                </a:solidFill>
              </a:rPr>
              <a:t> ומטרת </a:t>
            </a:r>
            <a:r>
              <a:rPr lang="he-IL" sz="4500" dirty="0" err="1" smtClean="0">
                <a:solidFill>
                  <a:schemeClr val="accent2">
                    <a:lumMod val="60000"/>
                    <a:lumOff val="40000"/>
                  </a:schemeClr>
                </a:solidFill>
              </a:rPr>
              <a:t>הפרוייקט</a:t>
            </a:r>
            <a:r>
              <a:rPr lang="he-IL" sz="4500" dirty="0" smtClean="0">
                <a:solidFill>
                  <a:schemeClr val="accent2">
                    <a:lumMod val="60000"/>
                    <a:lumOff val="40000"/>
                  </a:schemeClr>
                </a:solidFill>
              </a:rPr>
              <a:t> השנייה</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2753921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4"/>
          <p:cNvSpPr>
            <a:spLocks noGrp="1"/>
          </p:cNvSpPr>
          <p:nvPr>
            <p:ph type="title"/>
          </p:nvPr>
        </p:nvSpPr>
        <p:spPr>
          <a:xfrm>
            <a:off x="8960605" y="1059176"/>
            <a:ext cx="2938117" cy="341632"/>
          </a:xfrm>
          <a:prstGeom prst="rect">
            <a:avLst/>
          </a:prstGeom>
        </p:spPr>
        <p:txBody>
          <a:bodyPr wrap="square">
            <a:spAutoFit/>
          </a:bodyPr>
          <a:lstStyle/>
          <a:p>
            <a:pPr algn="ctr"/>
            <a:r>
              <a:rPr lang="he-IL" sz="1800" dirty="0" smtClean="0">
                <a:solidFill>
                  <a:prstClr val="white"/>
                </a:solidFill>
                <a:latin typeface="Calibri Light" panose="020F0302020204030204"/>
                <a:cs typeface="Times New Roman" panose="02020603050405020304" pitchFamily="18" charset="0"/>
              </a:rPr>
              <a:t>תוצאות </a:t>
            </a:r>
            <a:r>
              <a:rPr lang="en-US" sz="1800" dirty="0" err="1" smtClean="0">
                <a:solidFill>
                  <a:prstClr val="white"/>
                </a:solidFill>
                <a:latin typeface="Calibri Light" panose="020F0302020204030204"/>
                <a:cs typeface="Times New Roman" panose="02020603050405020304" pitchFamily="18" charset="0"/>
              </a:rPr>
              <a:t>fourSig</a:t>
            </a:r>
            <a:r>
              <a:rPr lang="he-IL" sz="1800" dirty="0">
                <a:solidFill>
                  <a:prstClr val="white"/>
                </a:solidFill>
                <a:latin typeface="Calibri Light" panose="020F0302020204030204"/>
                <a:cs typeface="Times New Roman" panose="02020603050405020304" pitchFamily="18" charset="0"/>
              </a:rPr>
              <a:t> </a:t>
            </a:r>
            <a:r>
              <a:rPr lang="he-IL" sz="1800" dirty="0" smtClean="0">
                <a:solidFill>
                  <a:prstClr val="white"/>
                </a:solidFill>
                <a:latin typeface="Calibri Light" panose="020F0302020204030204"/>
                <a:cs typeface="Times New Roman" panose="02020603050405020304" pitchFamily="18" charset="0"/>
              </a:rPr>
              <a:t>לניסוי </a:t>
            </a:r>
            <a:r>
              <a:rPr lang="en-US" sz="1800" dirty="0" smtClean="0">
                <a:solidFill>
                  <a:prstClr val="white"/>
                </a:solidFill>
                <a:latin typeface="Calibri Light" panose="020F0302020204030204"/>
                <a:cs typeface="Times New Roman" panose="02020603050405020304" pitchFamily="18" charset="0"/>
              </a:rPr>
              <a:t>Bcl2l1_1</a:t>
            </a:r>
            <a:r>
              <a:rPr lang="he-IL" sz="1800" dirty="0" smtClean="0">
                <a:solidFill>
                  <a:prstClr val="white"/>
                </a:solidFill>
                <a:latin typeface="Calibri Light" panose="020F0302020204030204"/>
                <a:cs typeface="Times New Roman" panose="02020603050405020304" pitchFamily="18" charset="0"/>
              </a:rPr>
              <a:t>:</a:t>
            </a:r>
            <a:endParaRPr lang="he-IL" sz="1100" dirty="0"/>
          </a:p>
        </p:txBody>
      </p:sp>
      <p:pic>
        <p:nvPicPr>
          <p:cNvPr id="7" name="תמונה 6"/>
          <p:cNvPicPr>
            <a:picLocks noChangeAspect="1"/>
          </p:cNvPicPr>
          <p:nvPr/>
        </p:nvPicPr>
        <p:blipFill rotWithShape="1">
          <a:blip r:embed="rId2"/>
          <a:srcRect b="2346"/>
          <a:stretch/>
        </p:blipFill>
        <p:spPr>
          <a:xfrm>
            <a:off x="220394" y="1432132"/>
            <a:ext cx="11678328" cy="991683"/>
          </a:xfrm>
          <a:prstGeom prst="rect">
            <a:avLst/>
          </a:prstGeom>
        </p:spPr>
      </p:pic>
      <p:sp>
        <p:nvSpPr>
          <p:cNvPr id="8" name="TextBox 7"/>
          <p:cNvSpPr txBox="1"/>
          <p:nvPr/>
        </p:nvSpPr>
        <p:spPr>
          <a:xfrm>
            <a:off x="220394" y="1777484"/>
            <a:ext cx="1181104" cy="646331"/>
          </a:xfrm>
          <a:prstGeom prst="rect">
            <a:avLst/>
          </a:prstGeom>
          <a:solidFill>
            <a:schemeClr val="tx1"/>
          </a:solidFill>
        </p:spPr>
        <p:txBody>
          <a:bodyPr wrap="square" rtlCol="1">
            <a:spAutoFit/>
          </a:bodyPr>
          <a:lstStyle/>
          <a:p>
            <a:r>
              <a:rPr lang="en-US" sz="1200" dirty="0" smtClean="0">
                <a:solidFill>
                  <a:schemeClr val="bg1"/>
                </a:solidFill>
              </a:rPr>
              <a:t>894482</a:t>
            </a:r>
          </a:p>
          <a:p>
            <a:pPr algn="l"/>
            <a:r>
              <a:rPr lang="en-US" sz="1200" dirty="0" smtClean="0">
                <a:solidFill>
                  <a:schemeClr val="bg1"/>
                </a:solidFill>
              </a:rPr>
              <a:t>Bcl2l1_1</a:t>
            </a:r>
          </a:p>
          <a:p>
            <a:r>
              <a:rPr lang="en-US" sz="1200" dirty="0">
                <a:solidFill>
                  <a:schemeClr val="bg1"/>
                </a:solidFill>
              </a:rPr>
              <a:t>1</a:t>
            </a:r>
            <a:endParaRPr lang="en-US" sz="1200" dirty="0" smtClean="0">
              <a:solidFill>
                <a:schemeClr val="bg1"/>
              </a:solidFill>
            </a:endParaRPr>
          </a:p>
        </p:txBody>
      </p:sp>
      <p:sp>
        <p:nvSpPr>
          <p:cNvPr id="9" name="TextBox 8"/>
          <p:cNvSpPr txBox="1"/>
          <p:nvPr/>
        </p:nvSpPr>
        <p:spPr>
          <a:xfrm>
            <a:off x="220394" y="2455139"/>
            <a:ext cx="11678328" cy="923330"/>
          </a:xfrm>
          <a:prstGeom prst="rect">
            <a:avLst/>
          </a:prstGeom>
          <a:noFill/>
        </p:spPr>
        <p:txBody>
          <a:bodyPr wrap="square" rtlCol="1">
            <a:spAutoFit/>
          </a:bodyPr>
          <a:lstStyle/>
          <a:p>
            <a:r>
              <a:rPr lang="he-IL" dirty="0" smtClean="0"/>
              <a:t>רואים תוצאות בגרף רק במיקום ה-</a:t>
            </a:r>
            <a:r>
              <a:rPr lang="en-US" dirty="0" smtClean="0"/>
              <a:t>bait</a:t>
            </a:r>
            <a:r>
              <a:rPr lang="he-IL" dirty="0" smtClean="0"/>
              <a:t> עצמו. זאת משום, שטווח הערכים המוצג, כפי שניתן לראות בשמאל הגרף, הינו 1-894482 (שזהו טווח ערכי התוצאות בקואורדינטות המוצגות), כך שאם יש מיקום שערכו 500 לדוגמה לא רואים כלל את גובהו.</a:t>
            </a:r>
          </a:p>
          <a:p>
            <a:r>
              <a:rPr lang="he-IL" dirty="0" smtClean="0"/>
              <a:t>אז נקבע את הטווח ל- 0-1000:</a:t>
            </a:r>
          </a:p>
        </p:txBody>
      </p:sp>
      <p:pic>
        <p:nvPicPr>
          <p:cNvPr id="10" name="תמונה 9"/>
          <p:cNvPicPr>
            <a:picLocks noChangeAspect="1"/>
          </p:cNvPicPr>
          <p:nvPr/>
        </p:nvPicPr>
        <p:blipFill>
          <a:blip r:embed="rId3"/>
          <a:stretch>
            <a:fillRect/>
          </a:stretch>
        </p:blipFill>
        <p:spPr>
          <a:xfrm>
            <a:off x="219252" y="3407844"/>
            <a:ext cx="11679470" cy="966732"/>
          </a:xfrm>
          <a:prstGeom prst="rect">
            <a:avLst/>
          </a:prstGeom>
        </p:spPr>
      </p:pic>
      <p:sp>
        <p:nvSpPr>
          <p:cNvPr id="11" name="TextBox 10"/>
          <p:cNvSpPr txBox="1"/>
          <p:nvPr/>
        </p:nvSpPr>
        <p:spPr>
          <a:xfrm>
            <a:off x="219252" y="3728248"/>
            <a:ext cx="1181104" cy="646331"/>
          </a:xfrm>
          <a:prstGeom prst="rect">
            <a:avLst/>
          </a:prstGeom>
          <a:solidFill>
            <a:schemeClr val="tx1"/>
          </a:solidFill>
        </p:spPr>
        <p:txBody>
          <a:bodyPr wrap="square" rtlCol="1">
            <a:spAutoFit/>
          </a:bodyPr>
          <a:lstStyle/>
          <a:p>
            <a:r>
              <a:rPr lang="en-US" sz="1200" dirty="0" smtClean="0">
                <a:solidFill>
                  <a:schemeClr val="bg1"/>
                </a:solidFill>
              </a:rPr>
              <a:t>1000</a:t>
            </a:r>
          </a:p>
          <a:p>
            <a:pPr algn="l"/>
            <a:r>
              <a:rPr lang="en-US" sz="1200" dirty="0" smtClean="0">
                <a:solidFill>
                  <a:schemeClr val="bg1"/>
                </a:solidFill>
              </a:rPr>
              <a:t>Bcl2l1_1</a:t>
            </a:r>
          </a:p>
          <a:p>
            <a:r>
              <a:rPr lang="en-US" sz="1200" dirty="0" smtClean="0">
                <a:solidFill>
                  <a:schemeClr val="bg1"/>
                </a:solidFill>
              </a:rPr>
              <a:t>0</a:t>
            </a:r>
          </a:p>
        </p:txBody>
      </p:sp>
      <p:sp>
        <p:nvSpPr>
          <p:cNvPr id="13" name="TextBox 12"/>
          <p:cNvSpPr txBox="1"/>
          <p:nvPr/>
        </p:nvSpPr>
        <p:spPr>
          <a:xfrm>
            <a:off x="220394" y="4403951"/>
            <a:ext cx="11678328" cy="646331"/>
          </a:xfrm>
          <a:prstGeom prst="rect">
            <a:avLst/>
          </a:prstGeom>
          <a:noFill/>
        </p:spPr>
        <p:txBody>
          <a:bodyPr wrap="square" rtlCol="1">
            <a:spAutoFit/>
          </a:bodyPr>
          <a:lstStyle/>
          <a:p>
            <a:r>
              <a:rPr lang="he-IL" dirty="0" smtClean="0"/>
              <a:t>מיקום ה-</a:t>
            </a:r>
            <a:r>
              <a:rPr lang="en-US" dirty="0" smtClean="0"/>
              <a:t>bait</a:t>
            </a:r>
            <a:r>
              <a:rPr lang="he-IL" dirty="0" smtClean="0"/>
              <a:t> סימנתי בקו אדום.	כעת רואים תוצאות. ברוב השטח המסומן בצהוב רואים די טוב את ההבדלים בגובה בין מיקום למיקום. אך בשאר הגרף פחות רואים היטב את ההבדלים בגובה. אז נקבע כעת את הטווח ל- 0-300:</a:t>
            </a:r>
          </a:p>
        </p:txBody>
      </p:sp>
      <p:pic>
        <p:nvPicPr>
          <p:cNvPr id="14" name="תמונה 13"/>
          <p:cNvPicPr>
            <a:picLocks noChangeAspect="1"/>
          </p:cNvPicPr>
          <p:nvPr/>
        </p:nvPicPr>
        <p:blipFill rotWithShape="1">
          <a:blip r:embed="rId4"/>
          <a:srcRect b="379"/>
          <a:stretch/>
        </p:blipFill>
        <p:spPr>
          <a:xfrm>
            <a:off x="232779" y="5079653"/>
            <a:ext cx="11665943" cy="1011658"/>
          </a:xfrm>
          <a:prstGeom prst="rect">
            <a:avLst/>
          </a:prstGeom>
        </p:spPr>
      </p:pic>
      <p:sp>
        <p:nvSpPr>
          <p:cNvPr id="16" name="TextBox 15"/>
          <p:cNvSpPr txBox="1"/>
          <p:nvPr/>
        </p:nvSpPr>
        <p:spPr>
          <a:xfrm>
            <a:off x="232779" y="5430330"/>
            <a:ext cx="1181104" cy="646331"/>
          </a:xfrm>
          <a:prstGeom prst="rect">
            <a:avLst/>
          </a:prstGeom>
          <a:solidFill>
            <a:schemeClr val="tx1"/>
          </a:solidFill>
        </p:spPr>
        <p:txBody>
          <a:bodyPr wrap="square" rtlCol="1">
            <a:spAutoFit/>
          </a:bodyPr>
          <a:lstStyle/>
          <a:p>
            <a:r>
              <a:rPr lang="en-US" sz="1200" dirty="0" smtClean="0">
                <a:solidFill>
                  <a:schemeClr val="bg1"/>
                </a:solidFill>
              </a:rPr>
              <a:t>300</a:t>
            </a:r>
          </a:p>
          <a:p>
            <a:pPr algn="l"/>
            <a:r>
              <a:rPr lang="en-US" sz="1200" dirty="0" smtClean="0">
                <a:solidFill>
                  <a:schemeClr val="bg1"/>
                </a:solidFill>
              </a:rPr>
              <a:t>Bcl2l1_1</a:t>
            </a:r>
          </a:p>
          <a:p>
            <a:r>
              <a:rPr lang="en-US" sz="1200" dirty="0" smtClean="0">
                <a:solidFill>
                  <a:schemeClr val="bg1"/>
                </a:solidFill>
              </a:rPr>
              <a:t>0</a:t>
            </a:r>
          </a:p>
        </p:txBody>
      </p:sp>
      <p:sp>
        <p:nvSpPr>
          <p:cNvPr id="17" name="TextBox 16"/>
          <p:cNvSpPr txBox="1"/>
          <p:nvPr/>
        </p:nvSpPr>
        <p:spPr>
          <a:xfrm>
            <a:off x="232779" y="6120682"/>
            <a:ext cx="11665943" cy="738664"/>
          </a:xfrm>
          <a:prstGeom prst="rect">
            <a:avLst/>
          </a:prstGeom>
          <a:noFill/>
        </p:spPr>
        <p:txBody>
          <a:bodyPr wrap="square" rtlCol="1">
            <a:spAutoFit/>
          </a:bodyPr>
          <a:lstStyle/>
          <a:p>
            <a:r>
              <a:rPr lang="he-IL" dirty="0" smtClean="0"/>
              <a:t>כעת ברוב השטח המסומן בצהוב לא רואים את ההבדל בין המיקומים, ורק רואים שערכיהם גדול מ-300, אך בשאר הגרף רואים יותר טוב את הבדלי הגבהים.	</a:t>
            </a:r>
            <a:r>
              <a:rPr lang="he-IL" sz="2400" b="1" u="sng" dirty="0" smtClean="0"/>
              <a:t>מסקנה</a:t>
            </a:r>
            <a:r>
              <a:rPr lang="he-IL" b="1" dirty="0" smtClean="0"/>
              <a:t>:</a:t>
            </a:r>
            <a:r>
              <a:rPr lang="he-IL" dirty="0" smtClean="0"/>
              <a:t> יש לבחור את הטווח להצגה בהתאם למיקומים שאותם רוצים לראות.</a:t>
            </a:r>
            <a:endParaRPr lang="he-IL" dirty="0"/>
          </a:p>
        </p:txBody>
      </p:sp>
      <p:sp>
        <p:nvSpPr>
          <p:cNvPr id="19" name="כותרת 1"/>
          <p:cNvSpPr txBox="1">
            <a:spLocks/>
          </p:cNvSpPr>
          <p:nvPr/>
        </p:nvSpPr>
        <p:spPr>
          <a:xfrm>
            <a:off x="535489" y="-57298"/>
            <a:ext cx="1106052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500" dirty="0" smtClean="0">
                <a:solidFill>
                  <a:schemeClr val="accent2">
                    <a:lumMod val="60000"/>
                    <a:lumOff val="40000"/>
                  </a:schemeClr>
                </a:solidFill>
              </a:rPr>
              <a:t>הקדמה לגרפים באתר </a:t>
            </a:r>
            <a:r>
              <a:rPr lang="en-US" sz="4500" dirty="0" smtClean="0">
                <a:solidFill>
                  <a:schemeClr val="accent2">
                    <a:lumMod val="60000"/>
                    <a:lumOff val="40000"/>
                  </a:schemeClr>
                </a:solidFill>
              </a:rPr>
              <a:t>UCSC</a:t>
            </a:r>
            <a:r>
              <a:rPr lang="he-IL" sz="4500" dirty="0" smtClean="0">
                <a:solidFill>
                  <a:schemeClr val="accent2">
                    <a:lumMod val="60000"/>
                    <a:lumOff val="40000"/>
                  </a:schemeClr>
                </a:solidFill>
              </a:rPr>
              <a:t> – בחירת טווח ערכים להצגה</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2133871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0311" y="5599428"/>
            <a:ext cx="10711376" cy="923330"/>
          </a:xfrm>
          <a:prstGeom prst="rect">
            <a:avLst/>
          </a:prstGeom>
          <a:noFill/>
        </p:spPr>
        <p:txBody>
          <a:bodyPr wrap="square" rtlCol="1">
            <a:spAutoFit/>
          </a:bodyPr>
          <a:lstStyle/>
          <a:p>
            <a:r>
              <a:rPr lang="he-IL" dirty="0" smtClean="0"/>
              <a:t>מיקומי ה-</a:t>
            </a:r>
            <a:r>
              <a:rPr lang="en-US" dirty="0" smtClean="0"/>
              <a:t>baits</a:t>
            </a:r>
            <a:r>
              <a:rPr lang="he-IL" dirty="0" smtClean="0"/>
              <a:t> מסומנים בקו אדום.</a:t>
            </a:r>
          </a:p>
          <a:p>
            <a:r>
              <a:rPr lang="he-IL" dirty="0" smtClean="0"/>
              <a:t>בצד שמאל של כל שורה מופיע שם הניסוי שבשורה זו.</a:t>
            </a:r>
          </a:p>
          <a:p>
            <a:r>
              <a:rPr lang="he-IL" dirty="0" smtClean="0"/>
              <a:t>בחירת טווח הערכים להצגה נעשתה כך שיראו טוב את השטח שבין 2 ה-</a:t>
            </a:r>
            <a:r>
              <a:rPr lang="en-US" dirty="0" smtClean="0"/>
              <a:t>baits</a:t>
            </a:r>
            <a:r>
              <a:rPr lang="he-IL" dirty="0" smtClean="0"/>
              <a:t>. </a:t>
            </a:r>
            <a:r>
              <a:rPr lang="he-IL" b="1" u="sng" dirty="0" smtClean="0"/>
              <a:t>יש לשים לב</a:t>
            </a:r>
            <a:r>
              <a:rPr lang="he-IL" dirty="0" smtClean="0"/>
              <a:t> שבכל שורה נבחר טווח אחר.</a:t>
            </a:r>
            <a:endParaRPr lang="he-IL" dirty="0"/>
          </a:p>
        </p:txBody>
      </p:sp>
      <p:pic>
        <p:nvPicPr>
          <p:cNvPr id="8" name="תמונה 7"/>
          <p:cNvPicPr>
            <a:picLocks noChangeAspect="1"/>
          </p:cNvPicPr>
          <p:nvPr/>
        </p:nvPicPr>
        <p:blipFill>
          <a:blip r:embed="rId2"/>
          <a:stretch>
            <a:fillRect/>
          </a:stretch>
        </p:blipFill>
        <p:spPr>
          <a:xfrm>
            <a:off x="1599572" y="2360392"/>
            <a:ext cx="8992855" cy="3153215"/>
          </a:xfrm>
          <a:prstGeom prst="rect">
            <a:avLst/>
          </a:prstGeom>
        </p:spPr>
      </p:pic>
      <p:sp>
        <p:nvSpPr>
          <p:cNvPr id="9" name="כותרת 1"/>
          <p:cNvSpPr txBox="1">
            <a:spLocks/>
          </p:cNvSpPr>
          <p:nvPr/>
        </p:nvSpPr>
        <p:spPr>
          <a:xfrm>
            <a:off x="838200" y="13587"/>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300" b="1" dirty="0" smtClean="0">
                <a:solidFill>
                  <a:srgbClr val="FFC000">
                    <a:lumMod val="40000"/>
                    <a:lumOff val="60000"/>
                  </a:srgbClr>
                </a:solidFill>
                <a:latin typeface="Calibri" panose="020F0502020204030204"/>
                <a:ea typeface="+mn-ea"/>
                <a:cs typeface="Arial" panose="020B0604020202020204" pitchFamily="34" charset="0"/>
              </a:rPr>
              <a:t>–</a:t>
            </a:r>
            <a:r>
              <a:rPr lang="he-IL" dirty="0" smtClean="0"/>
              <a:t/>
            </a:r>
            <a:br>
              <a:rPr lang="he-IL" dirty="0" smtClean="0"/>
            </a:br>
            <a:r>
              <a:rPr lang="he-IL" sz="4500" dirty="0" smtClean="0">
                <a:solidFill>
                  <a:schemeClr val="accent2">
                    <a:lumMod val="60000"/>
                    <a:lumOff val="40000"/>
                  </a:schemeClr>
                </a:solidFill>
              </a:rPr>
              <a:t>תוצאות </a:t>
            </a:r>
            <a:r>
              <a:rPr lang="en-US" sz="4500" dirty="0" err="1" smtClean="0">
                <a:solidFill>
                  <a:schemeClr val="accent2">
                    <a:lumMod val="60000"/>
                    <a:lumOff val="40000"/>
                  </a:schemeClr>
                </a:solidFill>
              </a:rPr>
              <a:t>fourSig</a:t>
            </a:r>
            <a:endParaRPr lang="he-IL" sz="4500" dirty="0">
              <a:solidFill>
                <a:schemeClr val="accent2">
                  <a:lumMod val="60000"/>
                  <a:lumOff val="40000"/>
                </a:schemeClr>
              </a:solidFill>
            </a:endParaRPr>
          </a:p>
        </p:txBody>
      </p:sp>
      <p:sp>
        <p:nvSpPr>
          <p:cNvPr id="2" name="TextBox 1"/>
          <p:cNvSpPr txBox="1"/>
          <p:nvPr/>
        </p:nvSpPr>
        <p:spPr>
          <a:xfrm>
            <a:off x="1231900" y="952500"/>
            <a:ext cx="9969500" cy="1200329"/>
          </a:xfrm>
          <a:prstGeom prst="rect">
            <a:avLst/>
          </a:prstGeom>
          <a:noFill/>
        </p:spPr>
        <p:txBody>
          <a:bodyPr wrap="square" rtlCol="1">
            <a:spAutoFit/>
          </a:bodyPr>
          <a:lstStyle/>
          <a:p>
            <a:pPr algn="ctr"/>
            <a:r>
              <a:rPr lang="he-IL" sz="3200" dirty="0" smtClean="0"/>
              <a:t>התרשמות כללית מהתוצאות </a:t>
            </a:r>
          </a:p>
          <a:p>
            <a:pPr algn="ctr"/>
            <a:r>
              <a:rPr lang="he-IL" sz="2000" dirty="0" smtClean="0"/>
              <a:t>מופיעים כאן תוצאות הניסויים בזוג הגנים שבכרומוזום 2, שלושת השורות הראשונות הם שלושת החזרות שבהם ה-</a:t>
            </a:r>
            <a:r>
              <a:rPr lang="en-US" sz="2000" dirty="0" smtClean="0"/>
              <a:t>bait</a:t>
            </a:r>
            <a:r>
              <a:rPr lang="he-IL" sz="2000" dirty="0" smtClean="0"/>
              <a:t> היה </a:t>
            </a:r>
            <a:r>
              <a:rPr lang="en-US" sz="2000" dirty="0" smtClean="0"/>
              <a:t>Bcl2l1</a:t>
            </a:r>
            <a:r>
              <a:rPr lang="he-IL" sz="2000" dirty="0" smtClean="0"/>
              <a:t>, ולאחר מכן שלושת החזרות שבהם ה-</a:t>
            </a:r>
            <a:r>
              <a:rPr lang="en-US" sz="2000" dirty="0" smtClean="0"/>
              <a:t>bait</a:t>
            </a:r>
            <a:r>
              <a:rPr lang="he-IL" sz="2000" dirty="0" smtClean="0"/>
              <a:t> היה </a:t>
            </a:r>
            <a:r>
              <a:rPr lang="en-US" sz="2000" dirty="0" smtClean="0"/>
              <a:t>Tm9sf4</a:t>
            </a:r>
            <a:endParaRPr lang="he-IL" sz="2000" dirty="0"/>
          </a:p>
        </p:txBody>
      </p:sp>
    </p:spTree>
    <p:extLst>
      <p:ext uri="{BB962C8B-B14F-4D97-AF65-F5344CB8AC3E}">
        <p14:creationId xmlns:p14="http://schemas.microsoft.com/office/powerpoint/2010/main" val="1733870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7624" y="1343927"/>
            <a:ext cx="11516751" cy="2244215"/>
          </a:xfrm>
        </p:spPr>
        <p:txBody>
          <a:bodyPr>
            <a:normAutofit lnSpcReduction="10000"/>
          </a:bodyPr>
          <a:lstStyle/>
          <a:p>
            <a:pPr marL="0" indent="0">
              <a:buNone/>
            </a:pPr>
            <a:r>
              <a:rPr lang="he-IL" sz="2000" dirty="0" smtClean="0"/>
              <a:t>לצורך השערה היכן הגבול בין המתחמים – </a:t>
            </a:r>
            <a:r>
              <a:rPr lang="he-IL" sz="2000" dirty="0" err="1" smtClean="0"/>
              <a:t>הפיתרון</a:t>
            </a:r>
            <a:r>
              <a:rPr lang="he-IL" sz="2000" dirty="0" smtClean="0"/>
              <a:t> שכתבנו לגבי </a:t>
            </a:r>
            <a:r>
              <a:rPr lang="en-US" sz="2000" dirty="0" smtClean="0"/>
              <a:t>4C-pipeline</a:t>
            </a:r>
            <a:r>
              <a:rPr lang="he-IL" sz="2000" dirty="0" smtClean="0"/>
              <a:t> תקף גם כאן.</a:t>
            </a:r>
          </a:p>
          <a:p>
            <a:pPr marL="0" indent="0">
              <a:buNone/>
            </a:pPr>
            <a:r>
              <a:rPr lang="he-IL" sz="2000" dirty="0" smtClean="0"/>
              <a:t>לצורך לראות האם </a:t>
            </a:r>
            <a:r>
              <a:rPr lang="he-IL" sz="2000" dirty="0" err="1" smtClean="0"/>
              <a:t>הקירבה</a:t>
            </a:r>
            <a:r>
              <a:rPr lang="he-IL" sz="2000" dirty="0" smtClean="0"/>
              <a:t> המרחבית גדלה לאחר חיתוך הגנום – כתבנו לעיל שבשביל זה צריך לראות שבחזרות שונות מקבלים גרפים דומים, ואז יהיה אפשר להשוות לגרפים שיתקבלו לאחר החיתוך ולראות האם </a:t>
            </a:r>
            <a:r>
              <a:rPr lang="he-IL" sz="2000" dirty="0" err="1" smtClean="0"/>
              <a:t>הקירבה</a:t>
            </a:r>
            <a:r>
              <a:rPr lang="he-IL" sz="2000" dirty="0" smtClean="0"/>
              <a:t> המרחבית גדלה.</a:t>
            </a:r>
          </a:p>
          <a:p>
            <a:pPr marL="0" indent="0">
              <a:buNone/>
            </a:pPr>
            <a:r>
              <a:rPr lang="he-IL" sz="2000" dirty="0" smtClean="0"/>
              <a:t>אז האם לאחר </a:t>
            </a:r>
            <a:r>
              <a:rPr lang="he-IL" sz="2000" dirty="0" err="1" smtClean="0"/>
              <a:t>נירמול</a:t>
            </a:r>
            <a:r>
              <a:rPr lang="he-IL" sz="2000" dirty="0" smtClean="0"/>
              <a:t> </a:t>
            </a:r>
            <a:r>
              <a:rPr lang="en-US" sz="2000" dirty="0" err="1" smtClean="0"/>
              <a:t>fourSig</a:t>
            </a:r>
            <a:r>
              <a:rPr lang="he-IL" sz="2000" dirty="0" smtClean="0"/>
              <a:t> תוצאות של ניסויים שונים באותו </a:t>
            </a:r>
            <a:r>
              <a:rPr lang="en-US" sz="2000" dirty="0" smtClean="0"/>
              <a:t>bait</a:t>
            </a:r>
            <a:r>
              <a:rPr lang="he-IL" sz="2000" dirty="0" smtClean="0"/>
              <a:t> הינם דומים בגובה בכל אזור?</a:t>
            </a:r>
          </a:p>
          <a:p>
            <a:pPr marL="0" indent="0">
              <a:buNone/>
            </a:pPr>
            <a:r>
              <a:rPr lang="he-IL" sz="2000" dirty="0" smtClean="0"/>
              <a:t>אמנם בשקף הקודם ראינו שהגובה בכל אזור דומה בשלושת החזרות. אך זה היה כי טווח הערכים להצגה היה שונה בכל גרף.</a:t>
            </a:r>
          </a:p>
          <a:p>
            <a:pPr marL="0" indent="0">
              <a:buNone/>
            </a:pPr>
            <a:endParaRPr lang="he-IL" sz="2000" dirty="0" smtClean="0"/>
          </a:p>
        </p:txBody>
      </p:sp>
      <p:sp>
        <p:nvSpPr>
          <p:cNvPr id="4" name="כותרת 1"/>
          <p:cNvSpPr txBox="1">
            <a:spLocks/>
          </p:cNvSpPr>
          <p:nvPr/>
        </p:nvSpPr>
        <p:spPr>
          <a:xfrm>
            <a:off x="838200" y="18363"/>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דיון בהתאמת </a:t>
            </a: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a:t>
            </a:r>
            <a:r>
              <a:rPr lang="en-US" sz="4500" dirty="0" err="1" smtClean="0">
                <a:solidFill>
                  <a:schemeClr val="accent2">
                    <a:lumMod val="60000"/>
                    <a:lumOff val="40000"/>
                  </a:schemeClr>
                </a:solidFill>
              </a:rPr>
              <a:t>fourSig</a:t>
            </a:r>
            <a:r>
              <a:rPr lang="he-IL" sz="4500" dirty="0" smtClean="0">
                <a:solidFill>
                  <a:schemeClr val="accent2">
                    <a:lumMod val="60000"/>
                    <a:lumOff val="40000"/>
                  </a:schemeClr>
                </a:solidFill>
              </a:rPr>
              <a:t> למטרות </a:t>
            </a:r>
            <a:r>
              <a:rPr lang="he-IL" sz="4500" dirty="0" err="1" smtClean="0">
                <a:solidFill>
                  <a:schemeClr val="accent2">
                    <a:lumMod val="60000"/>
                    <a:lumOff val="40000"/>
                  </a:schemeClr>
                </a:solidFill>
              </a:rPr>
              <a:t>הפרוייקט</a:t>
            </a:r>
            <a:endParaRPr lang="he-IL" sz="4500" dirty="0">
              <a:solidFill>
                <a:schemeClr val="accent2">
                  <a:lumMod val="60000"/>
                  <a:lumOff val="40000"/>
                </a:schemeClr>
              </a:solidFill>
            </a:endParaRPr>
          </a:p>
        </p:txBody>
      </p:sp>
      <p:sp>
        <p:nvSpPr>
          <p:cNvPr id="7" name="מלבן מעוגל 6"/>
          <p:cNvSpPr/>
          <p:nvPr/>
        </p:nvSpPr>
        <p:spPr>
          <a:xfrm>
            <a:off x="1603718" y="3263705"/>
            <a:ext cx="9312812" cy="2067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מציין מיקום תוכן 4"/>
          <p:cNvPicPr>
            <a:picLocks noChangeAspect="1"/>
          </p:cNvPicPr>
          <p:nvPr/>
        </p:nvPicPr>
        <p:blipFill rotWithShape="1">
          <a:blip r:embed="rId2"/>
          <a:srcRect t="54375"/>
          <a:stretch/>
        </p:blipFill>
        <p:spPr>
          <a:xfrm>
            <a:off x="1780725" y="3741995"/>
            <a:ext cx="8992855" cy="1438654"/>
          </a:xfrm>
          <a:prstGeom prst="rect">
            <a:avLst/>
          </a:prstGeom>
        </p:spPr>
      </p:pic>
      <p:sp>
        <p:nvSpPr>
          <p:cNvPr id="8" name="TextBox 7"/>
          <p:cNvSpPr txBox="1"/>
          <p:nvPr/>
        </p:nvSpPr>
        <p:spPr>
          <a:xfrm>
            <a:off x="3075857" y="3256317"/>
            <a:ext cx="6402589" cy="369332"/>
          </a:xfrm>
          <a:prstGeom prst="rect">
            <a:avLst/>
          </a:prstGeom>
          <a:noFill/>
        </p:spPr>
        <p:txBody>
          <a:bodyPr wrap="square" rtlCol="1">
            <a:spAutoFit/>
          </a:bodyPr>
          <a:lstStyle/>
          <a:p>
            <a:pPr algn="ctr"/>
            <a:r>
              <a:rPr lang="he-IL" dirty="0" smtClean="0">
                <a:solidFill>
                  <a:schemeClr val="bg1"/>
                </a:solidFill>
              </a:rPr>
              <a:t>מתוך השקף הקודם   –   שלושת החזרות על הניסוי עם ה-</a:t>
            </a:r>
            <a:r>
              <a:rPr lang="en-US" dirty="0" smtClean="0">
                <a:solidFill>
                  <a:schemeClr val="bg1"/>
                </a:solidFill>
              </a:rPr>
              <a:t>bait</a:t>
            </a:r>
            <a:r>
              <a:rPr lang="he-IL" dirty="0" smtClean="0">
                <a:solidFill>
                  <a:schemeClr val="bg1"/>
                </a:solidFill>
              </a:rPr>
              <a:t> </a:t>
            </a:r>
            <a:r>
              <a:rPr lang="en-US" dirty="0" smtClean="0">
                <a:solidFill>
                  <a:schemeClr val="bg1"/>
                </a:solidFill>
              </a:rPr>
              <a:t>Tm9sf4</a:t>
            </a:r>
            <a:endParaRPr lang="he-IL" dirty="0">
              <a:solidFill>
                <a:schemeClr val="bg1"/>
              </a:solidFill>
            </a:endParaRPr>
          </a:p>
        </p:txBody>
      </p:sp>
      <p:sp>
        <p:nvSpPr>
          <p:cNvPr id="11" name="מלבן 10"/>
          <p:cNvSpPr/>
          <p:nvPr/>
        </p:nvSpPr>
        <p:spPr>
          <a:xfrm>
            <a:off x="2419642" y="3741996"/>
            <a:ext cx="267287" cy="1125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2093738" y="3663155"/>
            <a:ext cx="675250" cy="276999"/>
          </a:xfrm>
          <a:prstGeom prst="rect">
            <a:avLst/>
          </a:prstGeom>
          <a:noFill/>
        </p:spPr>
        <p:txBody>
          <a:bodyPr wrap="square" rtlCol="1">
            <a:spAutoFit/>
          </a:bodyPr>
          <a:lstStyle/>
          <a:p>
            <a:r>
              <a:rPr lang="he-IL" sz="1200" dirty="0" smtClean="0">
                <a:solidFill>
                  <a:schemeClr val="bg1"/>
                </a:solidFill>
              </a:rPr>
              <a:t>250</a:t>
            </a:r>
            <a:endParaRPr lang="he-IL" sz="1100" dirty="0">
              <a:solidFill>
                <a:schemeClr val="bg1"/>
              </a:solidFill>
            </a:endParaRPr>
          </a:p>
        </p:txBody>
      </p:sp>
      <p:sp>
        <p:nvSpPr>
          <p:cNvPr id="12" name="מלבן 11"/>
          <p:cNvSpPr/>
          <p:nvPr/>
        </p:nvSpPr>
        <p:spPr>
          <a:xfrm>
            <a:off x="2403231" y="4203886"/>
            <a:ext cx="267287" cy="1125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2431363" y="4682185"/>
            <a:ext cx="267287" cy="1125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2121880" y="4128874"/>
            <a:ext cx="675250" cy="276999"/>
          </a:xfrm>
          <a:prstGeom prst="rect">
            <a:avLst/>
          </a:prstGeom>
          <a:noFill/>
        </p:spPr>
        <p:txBody>
          <a:bodyPr wrap="square" rtlCol="1">
            <a:spAutoFit/>
          </a:bodyPr>
          <a:lstStyle/>
          <a:p>
            <a:r>
              <a:rPr lang="he-IL" sz="1200" dirty="0" smtClean="0">
                <a:solidFill>
                  <a:schemeClr val="bg1"/>
                </a:solidFill>
              </a:rPr>
              <a:t>100</a:t>
            </a:r>
            <a:endParaRPr lang="he-IL" sz="1100" dirty="0">
              <a:solidFill>
                <a:schemeClr val="bg1"/>
              </a:solidFill>
            </a:endParaRPr>
          </a:p>
        </p:txBody>
      </p:sp>
      <p:sp>
        <p:nvSpPr>
          <p:cNvPr id="15" name="TextBox 14"/>
          <p:cNvSpPr txBox="1"/>
          <p:nvPr/>
        </p:nvSpPr>
        <p:spPr>
          <a:xfrm>
            <a:off x="2114839" y="4605184"/>
            <a:ext cx="675250" cy="276999"/>
          </a:xfrm>
          <a:prstGeom prst="rect">
            <a:avLst/>
          </a:prstGeom>
          <a:noFill/>
        </p:spPr>
        <p:txBody>
          <a:bodyPr wrap="square" rtlCol="1">
            <a:spAutoFit/>
          </a:bodyPr>
          <a:lstStyle/>
          <a:p>
            <a:r>
              <a:rPr lang="he-IL" sz="1200" dirty="0" smtClean="0">
                <a:solidFill>
                  <a:schemeClr val="bg1"/>
                </a:solidFill>
              </a:rPr>
              <a:t>100</a:t>
            </a:r>
            <a:endParaRPr lang="he-IL" sz="1100" dirty="0">
              <a:solidFill>
                <a:schemeClr val="bg1"/>
              </a:solidFill>
            </a:endParaRPr>
          </a:p>
        </p:txBody>
      </p:sp>
      <p:sp>
        <p:nvSpPr>
          <p:cNvPr id="16" name="מלבן 15"/>
          <p:cNvSpPr/>
          <p:nvPr/>
        </p:nvSpPr>
        <p:spPr>
          <a:xfrm>
            <a:off x="337623" y="5331655"/>
            <a:ext cx="11516751" cy="1323439"/>
          </a:xfrm>
          <a:prstGeom prst="rect">
            <a:avLst/>
          </a:prstGeom>
        </p:spPr>
        <p:txBody>
          <a:bodyPr wrap="square">
            <a:spAutoFit/>
          </a:bodyPr>
          <a:lstStyle/>
          <a:p>
            <a:r>
              <a:rPr lang="he-IL" sz="2000" dirty="0"/>
              <a:t>כאשר טווח הערכים להצגה שווה, אז הגובה בכל אזור שונה </a:t>
            </a:r>
            <a:r>
              <a:rPr lang="he-IL" sz="2000" dirty="0" smtClean="0"/>
              <a:t>מאד מגרף תוצאות אחד לשני.</a:t>
            </a:r>
          </a:p>
          <a:p>
            <a:r>
              <a:rPr lang="he-IL" sz="2000" b="1" u="sng" dirty="0" smtClean="0"/>
              <a:t>לפיכך</a:t>
            </a:r>
            <a:r>
              <a:rPr lang="he-IL" sz="2000" dirty="0" smtClean="0"/>
              <a:t>: בשביל שנוכל להשוות לתוצאות שלאחר חיתוך הגנום צריך למצוא שיטה כיצד לבחור מהם טווח הערכים להצגה בכל ניסוי. (</a:t>
            </a:r>
            <a:r>
              <a:rPr lang="he-IL" sz="1600" dirty="0" smtClean="0"/>
              <a:t>לעיל בחירת הטווח נעשתה כך שהאזור שבאמצע 2 ה-</a:t>
            </a:r>
            <a:r>
              <a:rPr lang="en-US" sz="1600" dirty="0" smtClean="0"/>
              <a:t>baits</a:t>
            </a:r>
            <a:r>
              <a:rPr lang="he-IL" sz="1600" dirty="0" smtClean="0"/>
              <a:t> יהיה בערך באמצע הגובה, אך לאחר חיתוך הגנום – את זה אנו רוצים לבדוק האם הגובה שם השתנה</a:t>
            </a:r>
            <a:r>
              <a:rPr lang="he-IL" sz="2000" dirty="0" smtClean="0"/>
              <a:t>)</a:t>
            </a:r>
            <a:endParaRPr lang="he-IL" sz="2000" dirty="0"/>
          </a:p>
        </p:txBody>
      </p:sp>
    </p:spTree>
    <p:extLst>
      <p:ext uri="{BB962C8B-B14F-4D97-AF65-F5344CB8AC3E}">
        <p14:creationId xmlns:p14="http://schemas.microsoft.com/office/powerpoint/2010/main" val="645950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accent4">
                    <a:lumMod val="40000"/>
                    <a:lumOff val="60000"/>
                  </a:schemeClr>
                </a:solidFill>
              </a:rPr>
              <a:t>מתחם</a:t>
            </a:r>
            <a:endParaRPr lang="he-IL" dirty="0">
              <a:solidFill>
                <a:schemeClr val="accent4">
                  <a:lumMod val="40000"/>
                  <a:lumOff val="60000"/>
                </a:schemeClr>
              </a:solidFill>
            </a:endParaRPr>
          </a:p>
        </p:txBody>
      </p:sp>
      <p:sp>
        <p:nvSpPr>
          <p:cNvPr id="4" name="מציין מיקום תוכן 3"/>
          <p:cNvSpPr>
            <a:spLocks noGrp="1"/>
          </p:cNvSpPr>
          <p:nvPr>
            <p:ph sz="half" idx="2"/>
          </p:nvPr>
        </p:nvSpPr>
        <p:spPr/>
        <p:txBody>
          <a:bodyPr>
            <a:normAutofit lnSpcReduction="10000"/>
          </a:bodyPr>
          <a:lstStyle/>
          <a:p>
            <a:pPr marL="0" indent="0">
              <a:buNone/>
            </a:pPr>
            <a:r>
              <a:rPr lang="he-IL" dirty="0" smtClean="0"/>
              <a:t>לאחרונה דווח שהגנום </a:t>
            </a:r>
            <a:r>
              <a:rPr lang="he-IL" dirty="0"/>
              <a:t>מתחלק למתחמים </a:t>
            </a:r>
            <a:r>
              <a:rPr lang="he-IL" dirty="0" smtClean="0"/>
              <a:t>מרחביים.</a:t>
            </a:r>
          </a:p>
          <a:p>
            <a:pPr marL="0" indent="0">
              <a:buNone/>
            </a:pPr>
            <a:r>
              <a:rPr lang="he-IL" dirty="0" smtClean="0"/>
              <a:t>השערה רווחת בספרות: הגבול בין מתחמים נקבע על ידי רצפים </a:t>
            </a:r>
            <a:r>
              <a:rPr lang="he-IL" dirty="0" err="1" smtClean="0"/>
              <a:t>מסויימים</a:t>
            </a:r>
            <a:r>
              <a:rPr lang="he-IL" dirty="0" smtClean="0"/>
              <a:t> שנמצאים שם.</a:t>
            </a:r>
            <a:endParaRPr lang="he-IL" dirty="0"/>
          </a:p>
          <a:p>
            <a:pPr marL="0" indent="0">
              <a:buNone/>
            </a:pPr>
            <a:endParaRPr lang="he-IL" dirty="0" smtClean="0"/>
          </a:p>
          <a:p>
            <a:pPr marL="0" indent="0">
              <a:buNone/>
            </a:pPr>
            <a:endParaRPr lang="he-IL" dirty="0" smtClean="0"/>
          </a:p>
          <a:p>
            <a:pPr marL="0" indent="0">
              <a:buNone/>
            </a:pPr>
            <a:r>
              <a:rPr lang="he-IL" dirty="0"/>
              <a:t>הצגה </a:t>
            </a:r>
            <a:r>
              <a:rPr lang="he-IL" dirty="0" err="1"/>
              <a:t>סכמטית</a:t>
            </a:r>
            <a:r>
              <a:rPr lang="he-IL" dirty="0"/>
              <a:t> של מתחמים מרחביים (מסומנים ב</a:t>
            </a:r>
            <a:r>
              <a:rPr lang="he-IL" dirty="0">
                <a:solidFill>
                  <a:srgbClr val="FF0000"/>
                </a:solidFill>
              </a:rPr>
              <a:t>אדום</a:t>
            </a:r>
            <a:r>
              <a:rPr lang="he-IL" dirty="0"/>
              <a:t>) לאורכו של מקטע כרומטין (מסומן כ</a:t>
            </a:r>
            <a:r>
              <a:rPr lang="he-IL" dirty="0">
                <a:solidFill>
                  <a:schemeClr val="bg1"/>
                </a:solidFill>
              </a:rPr>
              <a:t>קו שחור</a:t>
            </a:r>
            <a:r>
              <a:rPr lang="he-IL" dirty="0"/>
              <a:t>)</a:t>
            </a:r>
            <a:endParaRPr lang="he-IL" dirty="0" smtClean="0"/>
          </a:p>
          <a:p>
            <a:pPr marL="0" indent="0">
              <a:buNone/>
            </a:pPr>
            <a:endParaRPr lang="he-IL" dirty="0"/>
          </a:p>
          <a:p>
            <a:pPr marL="0" indent="0">
              <a:buNone/>
            </a:pPr>
            <a:endParaRPr lang="he-IL" dirty="0"/>
          </a:p>
        </p:txBody>
      </p:sp>
      <p:pic>
        <p:nvPicPr>
          <p:cNvPr id="8" name="מציין מיקום תוכן 7"/>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26791" y="2165294"/>
            <a:ext cx="5295831" cy="3672000"/>
          </a:xfrm>
          <a:prstGeom prst="rect">
            <a:avLst/>
          </a:prstGeom>
          <a:noFill/>
          <a:ln>
            <a:noFill/>
          </a:ln>
        </p:spPr>
      </p:pic>
    </p:spTree>
    <p:extLst>
      <p:ext uri="{BB962C8B-B14F-4D97-AF65-F5344CB8AC3E}">
        <p14:creationId xmlns:p14="http://schemas.microsoft.com/office/powerpoint/2010/main" val="751365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7942" y="1333254"/>
            <a:ext cx="11696116" cy="1831975"/>
          </a:xfrm>
        </p:spPr>
        <p:txBody>
          <a:bodyPr>
            <a:normAutofit/>
          </a:bodyPr>
          <a:lstStyle/>
          <a:p>
            <a:pPr marL="0" indent="0">
              <a:buNone/>
            </a:pPr>
            <a:r>
              <a:rPr lang="he-IL" sz="2000" u="sng" dirty="0" err="1" smtClean="0"/>
              <a:t>פיתרון</a:t>
            </a:r>
            <a:r>
              <a:rPr lang="he-IL" sz="2000" u="sng" dirty="0" smtClean="0"/>
              <a:t> אפשרי לאור </a:t>
            </a:r>
            <a:r>
              <a:rPr lang="he-IL" sz="2000" u="sng" dirty="0"/>
              <a:t>הנאמר בשקף הקודם</a:t>
            </a:r>
            <a:r>
              <a:rPr lang="he-IL" sz="2000" dirty="0" smtClean="0"/>
              <a:t>:</a:t>
            </a:r>
          </a:p>
          <a:p>
            <a:pPr marL="0" indent="0">
              <a:buNone/>
            </a:pPr>
            <a:r>
              <a:rPr lang="he-IL" sz="2000" dirty="0" smtClean="0"/>
              <a:t>מכיוון שחיתוך הגנום ייעשה במקטע </a:t>
            </a:r>
            <a:r>
              <a:rPr lang="he-IL" sz="2000" dirty="0" err="1" smtClean="0"/>
              <a:t>מסויים</a:t>
            </a:r>
            <a:r>
              <a:rPr lang="he-IL" sz="2000" dirty="0" smtClean="0"/>
              <a:t> שבין מיקומי זוג ה-</a:t>
            </a:r>
            <a:r>
              <a:rPr lang="en-US" sz="2000" dirty="0" smtClean="0"/>
              <a:t>baits</a:t>
            </a:r>
            <a:r>
              <a:rPr lang="he-IL" sz="2000" dirty="0" smtClean="0"/>
              <a:t>, אם כן בכל ניסוי בצד אחד של ה-</a:t>
            </a:r>
            <a:r>
              <a:rPr lang="en-US" sz="2000" dirty="0" smtClean="0"/>
              <a:t>bait</a:t>
            </a:r>
            <a:r>
              <a:rPr lang="he-IL" sz="2000" dirty="0" smtClean="0"/>
              <a:t> לא נעשה חיתוך ולא אמור להיות שינוי </a:t>
            </a:r>
            <a:r>
              <a:rPr lang="he-IL" sz="2000" dirty="0" err="1" smtClean="0"/>
              <a:t>בקירבה</a:t>
            </a:r>
            <a:r>
              <a:rPr lang="he-IL" sz="2000" dirty="0" smtClean="0"/>
              <a:t> המרחבית בין לפני חיתוך הגנום </a:t>
            </a:r>
            <a:r>
              <a:rPr lang="he-IL" sz="2000" dirty="0" err="1" smtClean="0"/>
              <a:t>ללאחריו</a:t>
            </a:r>
            <a:r>
              <a:rPr lang="he-IL" sz="2000" dirty="0" smtClean="0"/>
              <a:t>.</a:t>
            </a:r>
          </a:p>
          <a:p>
            <a:pPr marL="0" indent="0">
              <a:buNone/>
            </a:pPr>
            <a:r>
              <a:rPr lang="he-IL" sz="2000" dirty="0" smtClean="0"/>
              <a:t>אם כן יש לבחור טווח ערכים להצגה בהתאם לכך שהצד שלא אמור להיות שונה ייראה אותו דבר בכל הניסויים שנעשו באותו </a:t>
            </a:r>
            <a:r>
              <a:rPr lang="en-US" sz="2000" dirty="0" smtClean="0"/>
              <a:t>bait</a:t>
            </a:r>
            <a:r>
              <a:rPr lang="he-IL" sz="2000" dirty="0" smtClean="0"/>
              <a:t>, ואז יהיה ניתן לראות האם בעקבות חיתוך הגנום השתנה משהו </a:t>
            </a:r>
            <a:r>
              <a:rPr lang="he-IL" sz="2000" dirty="0" err="1" smtClean="0"/>
              <a:t>בקירבה</a:t>
            </a:r>
            <a:r>
              <a:rPr lang="he-IL" sz="2000" dirty="0" smtClean="0"/>
              <a:t> המרחבית בצד השני של ה-</a:t>
            </a:r>
            <a:r>
              <a:rPr lang="en-US" sz="2000" dirty="0" smtClean="0"/>
              <a:t>bait</a:t>
            </a:r>
            <a:r>
              <a:rPr lang="he-IL" sz="2000" dirty="0"/>
              <a:t>.</a:t>
            </a:r>
          </a:p>
        </p:txBody>
      </p:sp>
      <p:sp>
        <p:nvSpPr>
          <p:cNvPr id="4" name="מלבן מעוגל 3"/>
          <p:cNvSpPr/>
          <p:nvPr/>
        </p:nvSpPr>
        <p:spPr>
          <a:xfrm>
            <a:off x="247942" y="3151162"/>
            <a:ext cx="11696116" cy="351160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מציין מיקום תוכן 4"/>
          <p:cNvPicPr>
            <a:picLocks noChangeAspect="1"/>
          </p:cNvPicPr>
          <p:nvPr/>
        </p:nvPicPr>
        <p:blipFill rotWithShape="1">
          <a:blip r:embed="rId2"/>
          <a:srcRect t="54375"/>
          <a:stretch/>
        </p:blipFill>
        <p:spPr>
          <a:xfrm>
            <a:off x="838200" y="3256449"/>
            <a:ext cx="8992855" cy="1438654"/>
          </a:xfrm>
          <a:prstGeom prst="rect">
            <a:avLst/>
          </a:prstGeom>
        </p:spPr>
      </p:pic>
      <p:sp>
        <p:nvSpPr>
          <p:cNvPr id="6" name="TextBox 5"/>
          <p:cNvSpPr txBox="1"/>
          <p:nvPr/>
        </p:nvSpPr>
        <p:spPr>
          <a:xfrm>
            <a:off x="9831055" y="3263835"/>
            <a:ext cx="1125405" cy="400110"/>
          </a:xfrm>
          <a:prstGeom prst="rect">
            <a:avLst/>
          </a:prstGeom>
          <a:noFill/>
        </p:spPr>
        <p:txBody>
          <a:bodyPr wrap="square" rtlCol="1">
            <a:spAutoFit/>
          </a:bodyPr>
          <a:lstStyle/>
          <a:p>
            <a:pPr algn="ctr"/>
            <a:r>
              <a:rPr lang="he-IL" sz="2000" b="1" dirty="0" smtClean="0">
                <a:solidFill>
                  <a:schemeClr val="bg1"/>
                </a:solidFill>
              </a:rPr>
              <a:t>לדוגמה</a:t>
            </a:r>
            <a:r>
              <a:rPr lang="he-IL" dirty="0" smtClean="0">
                <a:solidFill>
                  <a:schemeClr val="bg1"/>
                </a:solidFill>
              </a:rPr>
              <a:t>:</a:t>
            </a:r>
            <a:endParaRPr lang="he-IL" dirty="0">
              <a:solidFill>
                <a:schemeClr val="bg1"/>
              </a:solidFill>
            </a:endParaRPr>
          </a:p>
        </p:txBody>
      </p:sp>
      <p:sp>
        <p:nvSpPr>
          <p:cNvPr id="7" name="TextBox 6"/>
          <p:cNvSpPr txBox="1"/>
          <p:nvPr/>
        </p:nvSpPr>
        <p:spPr>
          <a:xfrm>
            <a:off x="-14068" y="4631447"/>
            <a:ext cx="11696116" cy="2031325"/>
          </a:xfrm>
          <a:prstGeom prst="rect">
            <a:avLst/>
          </a:prstGeom>
          <a:noFill/>
        </p:spPr>
        <p:txBody>
          <a:bodyPr wrap="square" rtlCol="1">
            <a:spAutoFit/>
          </a:bodyPr>
          <a:lstStyle/>
          <a:p>
            <a:r>
              <a:rPr lang="he-IL" dirty="0" smtClean="0">
                <a:solidFill>
                  <a:schemeClr val="bg1"/>
                </a:solidFill>
              </a:rPr>
              <a:t>זוג ה-</a:t>
            </a:r>
            <a:r>
              <a:rPr lang="en-US" dirty="0" smtClean="0">
                <a:solidFill>
                  <a:schemeClr val="bg1"/>
                </a:solidFill>
              </a:rPr>
              <a:t>bait</a:t>
            </a:r>
            <a:r>
              <a:rPr lang="he-IL" dirty="0" smtClean="0">
                <a:solidFill>
                  <a:schemeClr val="bg1"/>
                </a:solidFill>
              </a:rPr>
              <a:t>-ים בכרומוזום זה מסומן בקווים אדומים.</a:t>
            </a:r>
          </a:p>
          <a:p>
            <a:r>
              <a:rPr lang="he-IL" dirty="0" smtClean="0">
                <a:solidFill>
                  <a:schemeClr val="bg1"/>
                </a:solidFill>
              </a:rPr>
              <a:t>כאן מופיע שלושת החזרות על הניסוי עם ה-</a:t>
            </a:r>
            <a:r>
              <a:rPr lang="en-US" dirty="0" smtClean="0">
                <a:solidFill>
                  <a:schemeClr val="bg1"/>
                </a:solidFill>
              </a:rPr>
              <a:t>bait</a:t>
            </a:r>
            <a:r>
              <a:rPr lang="he-IL" dirty="0" smtClean="0">
                <a:solidFill>
                  <a:schemeClr val="bg1"/>
                </a:solidFill>
              </a:rPr>
              <a:t> שמיקומו מסומן בקו האדום הימני.</a:t>
            </a:r>
          </a:p>
          <a:p>
            <a:r>
              <a:rPr lang="he-IL" dirty="0" smtClean="0">
                <a:solidFill>
                  <a:schemeClr val="bg1"/>
                </a:solidFill>
              </a:rPr>
              <a:t>הקטע שיוסר מהגנום על ידי </a:t>
            </a:r>
            <a:r>
              <a:rPr lang="en-US" dirty="0" err="1" smtClean="0">
                <a:solidFill>
                  <a:schemeClr val="bg1"/>
                </a:solidFill>
              </a:rPr>
              <a:t>crispr</a:t>
            </a:r>
            <a:r>
              <a:rPr lang="he-IL" dirty="0" smtClean="0">
                <a:solidFill>
                  <a:schemeClr val="bg1"/>
                </a:solidFill>
              </a:rPr>
              <a:t> יהיה היכן שהוא בין שני האדומים. כך </a:t>
            </a:r>
            <a:r>
              <a:rPr lang="he-IL" dirty="0" err="1" smtClean="0">
                <a:solidFill>
                  <a:schemeClr val="bg1"/>
                </a:solidFill>
              </a:rPr>
              <a:t>שהקירבה</a:t>
            </a:r>
            <a:r>
              <a:rPr lang="he-IL" dirty="0" smtClean="0">
                <a:solidFill>
                  <a:schemeClr val="bg1"/>
                </a:solidFill>
              </a:rPr>
              <a:t> המרחבית בין מיקום האדום הימני לבין השטח המסומן בכחול לא אמור להשתנות בעקבות ה-</a:t>
            </a:r>
            <a:r>
              <a:rPr lang="en-US" dirty="0" err="1" smtClean="0">
                <a:solidFill>
                  <a:schemeClr val="bg1"/>
                </a:solidFill>
              </a:rPr>
              <a:t>crispr</a:t>
            </a:r>
            <a:r>
              <a:rPr lang="he-IL" dirty="0" smtClean="0">
                <a:solidFill>
                  <a:schemeClr val="bg1"/>
                </a:solidFill>
              </a:rPr>
              <a:t>.</a:t>
            </a:r>
          </a:p>
          <a:p>
            <a:r>
              <a:rPr lang="he-IL" dirty="0" smtClean="0">
                <a:solidFill>
                  <a:schemeClr val="bg1"/>
                </a:solidFill>
              </a:rPr>
              <a:t>בגרף תוצאות הניסוי שייעשה ב-</a:t>
            </a:r>
            <a:r>
              <a:rPr lang="en-US" dirty="0" smtClean="0">
                <a:solidFill>
                  <a:schemeClr val="bg1"/>
                </a:solidFill>
              </a:rPr>
              <a:t>bait</a:t>
            </a:r>
            <a:r>
              <a:rPr lang="he-IL" dirty="0" smtClean="0">
                <a:solidFill>
                  <a:schemeClr val="bg1"/>
                </a:solidFill>
              </a:rPr>
              <a:t> זה לאחר ה-</a:t>
            </a:r>
            <a:r>
              <a:rPr lang="en-US" dirty="0" err="1" smtClean="0">
                <a:solidFill>
                  <a:schemeClr val="bg1"/>
                </a:solidFill>
              </a:rPr>
              <a:t>crispr</a:t>
            </a:r>
            <a:r>
              <a:rPr lang="he-IL" dirty="0" smtClean="0">
                <a:solidFill>
                  <a:schemeClr val="bg1"/>
                </a:solidFill>
              </a:rPr>
              <a:t> יש למצוא את טווח הערכים להצגה שבו הגובה באזור המסומן בכחול יהיה בערך כמו הגובה בגרפים שבאיור זה. ואז יהיה ניתן לבדוק מהו הגובה באזור הקו האדום השמאלי, אם שני המתחמים אוחדו אמור להיות שהגובה שם יהיה יותר גבוה </a:t>
            </a:r>
            <a:r>
              <a:rPr lang="he-IL" dirty="0" err="1" smtClean="0">
                <a:solidFill>
                  <a:schemeClr val="bg1"/>
                </a:solidFill>
              </a:rPr>
              <a:t>מבגרפים</a:t>
            </a:r>
            <a:r>
              <a:rPr lang="he-IL" dirty="0" smtClean="0">
                <a:solidFill>
                  <a:schemeClr val="bg1"/>
                </a:solidFill>
              </a:rPr>
              <a:t> שבאיור זה, ואם לא אז הגובה שם אמור להיות בערך אותו הדבר.</a:t>
            </a:r>
          </a:p>
        </p:txBody>
      </p:sp>
      <p:sp>
        <p:nvSpPr>
          <p:cNvPr id="8" name="מלבן 7"/>
          <p:cNvSpPr/>
          <p:nvPr/>
        </p:nvSpPr>
        <p:spPr>
          <a:xfrm>
            <a:off x="7891975" y="3245963"/>
            <a:ext cx="643946" cy="1455255"/>
          </a:xfrm>
          <a:prstGeom prst="rect">
            <a:avLst/>
          </a:prstGeom>
          <a:solidFill>
            <a:srgbClr val="0070C0">
              <a:alpha val="50000"/>
            </a:srgbClr>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1"/>
          <p:cNvSpPr txBox="1">
            <a:spLocks/>
          </p:cNvSpPr>
          <p:nvPr/>
        </p:nvSpPr>
        <p:spPr>
          <a:xfrm>
            <a:off x="838200" y="18363"/>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a:t>
            </a:r>
            <a:r>
              <a:rPr lang="en-US" sz="4500" dirty="0" err="1" smtClean="0">
                <a:solidFill>
                  <a:schemeClr val="accent2">
                    <a:lumMod val="60000"/>
                    <a:lumOff val="40000"/>
                  </a:schemeClr>
                </a:solidFill>
              </a:rPr>
              <a:t>fourSig</a:t>
            </a:r>
            <a:r>
              <a:rPr lang="he-IL" sz="4500" dirty="0" smtClean="0">
                <a:solidFill>
                  <a:schemeClr val="accent2">
                    <a:lumMod val="60000"/>
                    <a:lumOff val="40000"/>
                  </a:schemeClr>
                </a:solidFill>
              </a:rPr>
              <a:t> ומטרת </a:t>
            </a:r>
            <a:r>
              <a:rPr lang="he-IL" sz="4500" dirty="0" err="1" smtClean="0">
                <a:solidFill>
                  <a:schemeClr val="accent2">
                    <a:lumMod val="60000"/>
                    <a:lumOff val="40000"/>
                  </a:schemeClr>
                </a:solidFill>
              </a:rPr>
              <a:t>הפרוייקט</a:t>
            </a:r>
            <a:r>
              <a:rPr lang="he-IL" sz="4500" dirty="0" smtClean="0">
                <a:solidFill>
                  <a:schemeClr val="accent2">
                    <a:lumMod val="60000"/>
                    <a:lumOff val="40000"/>
                  </a:schemeClr>
                </a:solidFill>
              </a:rPr>
              <a:t> השנייה</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294061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1195754"/>
            <a:ext cx="10515600" cy="5500468"/>
          </a:xfrm>
        </p:spPr>
        <p:txBody>
          <a:bodyPr>
            <a:normAutofit fontScale="70000" lnSpcReduction="20000"/>
          </a:bodyPr>
          <a:lstStyle/>
          <a:p>
            <a:pPr marL="0" indent="0">
              <a:buNone/>
            </a:pPr>
            <a:r>
              <a:rPr lang="he-IL" dirty="0" smtClean="0"/>
              <a:t>חיסרון </a:t>
            </a:r>
            <a:r>
              <a:rPr lang="he-IL" dirty="0" err="1" smtClean="0"/>
              <a:t>בפיתרון</a:t>
            </a:r>
            <a:r>
              <a:rPr lang="he-IL" dirty="0" smtClean="0"/>
              <a:t> המוצע:</a:t>
            </a:r>
          </a:p>
          <a:p>
            <a:pPr marL="0" indent="0">
              <a:buNone/>
            </a:pPr>
            <a:r>
              <a:rPr lang="he-IL" dirty="0" smtClean="0"/>
              <a:t>נסביר את החיסרון באמצעות הדוגמה הנ"ל.</a:t>
            </a:r>
          </a:p>
          <a:p>
            <a:pPr marL="0" indent="0">
              <a:buNone/>
            </a:pPr>
            <a:r>
              <a:rPr lang="he-IL" dirty="0" smtClean="0"/>
              <a:t>לפי </a:t>
            </a:r>
            <a:r>
              <a:rPr lang="he-IL" dirty="0" err="1" smtClean="0"/>
              <a:t>הפיתרון</a:t>
            </a:r>
            <a:r>
              <a:rPr lang="he-IL" dirty="0" smtClean="0"/>
              <a:t> המוצע, בתוצאות שלאחר ה-</a:t>
            </a:r>
            <a:r>
              <a:rPr lang="en-US" dirty="0" err="1" smtClean="0"/>
              <a:t>crispr</a:t>
            </a:r>
            <a:r>
              <a:rPr lang="he-IL" dirty="0" smtClean="0"/>
              <a:t> טווח הערכים שיוצג יהיה כזה שיגרום שבאזור הכחול הגובה יהיה דומה לגרפי התוצאות שבאיור, כלומר לתוצאות שלפני ה-</a:t>
            </a:r>
            <a:r>
              <a:rPr lang="en-US" dirty="0" err="1" smtClean="0"/>
              <a:t>crispr</a:t>
            </a:r>
            <a:r>
              <a:rPr lang="he-IL" dirty="0" smtClean="0"/>
              <a:t>. </a:t>
            </a:r>
          </a:p>
          <a:p>
            <a:pPr marL="0" indent="0">
              <a:buNone/>
            </a:pPr>
            <a:r>
              <a:rPr lang="he-IL" dirty="0" smtClean="0"/>
              <a:t>אבל באזור הכחול יש עליות וירידות שאינם חוזרים על עצמם בדיוק בשלושת החזרות על הניסוי, דבר זה יגרום לכך שבחירת טווח הערכים להצגה לא תהיה חד משמעית, דבר שיכול להשפיע על המסקנות.</a:t>
            </a:r>
          </a:p>
          <a:p>
            <a:pPr marL="0" indent="0">
              <a:buNone/>
            </a:pPr>
            <a:endParaRPr lang="he-IL" dirty="0" smtClean="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r>
              <a:rPr lang="he-IL" sz="3400" b="1" u="sng" dirty="0" smtClean="0"/>
              <a:t>מסקנה</a:t>
            </a:r>
            <a:r>
              <a:rPr lang="he-IL" dirty="0" smtClean="0"/>
              <a:t>:</a:t>
            </a:r>
          </a:p>
          <a:p>
            <a:pPr marL="0" indent="0">
              <a:buNone/>
            </a:pPr>
            <a:r>
              <a:rPr lang="he-IL" dirty="0" err="1" smtClean="0"/>
              <a:t>הפיתרון</a:t>
            </a:r>
            <a:r>
              <a:rPr lang="he-IL" dirty="0" smtClean="0"/>
              <a:t> הנ"ל הוא רק אם לא יימצא </a:t>
            </a:r>
            <a:r>
              <a:rPr lang="he-IL" dirty="0" err="1" smtClean="0"/>
              <a:t>פיתרון</a:t>
            </a:r>
            <a:r>
              <a:rPr lang="he-IL" dirty="0" smtClean="0"/>
              <a:t> יותר טוב.</a:t>
            </a:r>
          </a:p>
          <a:p>
            <a:pPr marL="0" indent="0">
              <a:buNone/>
            </a:pPr>
            <a:r>
              <a:rPr lang="he-IL" dirty="0" smtClean="0"/>
              <a:t>לצורך המטרה השנייה של </a:t>
            </a:r>
            <a:r>
              <a:rPr lang="he-IL" dirty="0" err="1" smtClean="0"/>
              <a:t>הפרוייקט</a:t>
            </a:r>
            <a:r>
              <a:rPr lang="he-IL" dirty="0" smtClean="0"/>
              <a:t> עדיף למצוא אנליזה אחרת שתנרמל בין ניסויים כך שיהיה אפשר להשוות ביניהם בצורה יותר חד משמעית.</a:t>
            </a:r>
          </a:p>
          <a:p>
            <a:pPr marL="0" indent="0" algn="ctr">
              <a:buNone/>
            </a:pPr>
            <a:r>
              <a:rPr lang="he-IL" sz="3800" b="1" dirty="0" smtClean="0"/>
              <a:t>אז ננסה אנליזה בבנייה עצמית </a:t>
            </a:r>
          </a:p>
        </p:txBody>
      </p:sp>
      <p:sp>
        <p:nvSpPr>
          <p:cNvPr id="6" name="מלבן מעוגל 5"/>
          <p:cNvSpPr/>
          <p:nvPr/>
        </p:nvSpPr>
        <p:spPr>
          <a:xfrm>
            <a:off x="1336431" y="2996416"/>
            <a:ext cx="9847384" cy="1969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מציין מיקום תוכן 4"/>
          <p:cNvPicPr>
            <a:picLocks noChangeAspect="1"/>
          </p:cNvPicPr>
          <p:nvPr/>
        </p:nvPicPr>
        <p:blipFill rotWithShape="1">
          <a:blip r:embed="rId2"/>
          <a:srcRect t="54375"/>
          <a:stretch/>
        </p:blipFill>
        <p:spPr>
          <a:xfrm>
            <a:off x="1763695" y="3396526"/>
            <a:ext cx="8992855" cy="1438654"/>
          </a:xfrm>
          <a:prstGeom prst="rect">
            <a:avLst/>
          </a:prstGeom>
        </p:spPr>
      </p:pic>
      <p:sp>
        <p:nvSpPr>
          <p:cNvPr id="8" name="מלבן 7"/>
          <p:cNvSpPr/>
          <p:nvPr/>
        </p:nvSpPr>
        <p:spPr>
          <a:xfrm>
            <a:off x="8890781" y="3386638"/>
            <a:ext cx="643946" cy="1455255"/>
          </a:xfrm>
          <a:prstGeom prst="rect">
            <a:avLst/>
          </a:prstGeom>
          <a:solidFill>
            <a:srgbClr val="0070C0">
              <a:alpha val="50000"/>
            </a:srgbClr>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p:cNvSpPr txBox="1"/>
          <p:nvPr/>
        </p:nvSpPr>
        <p:spPr>
          <a:xfrm>
            <a:off x="4986995" y="2996416"/>
            <a:ext cx="2546253" cy="400110"/>
          </a:xfrm>
          <a:prstGeom prst="rect">
            <a:avLst/>
          </a:prstGeom>
          <a:noFill/>
        </p:spPr>
        <p:txBody>
          <a:bodyPr wrap="square" rtlCol="1">
            <a:spAutoFit/>
          </a:bodyPr>
          <a:lstStyle/>
          <a:p>
            <a:r>
              <a:rPr lang="he-IL" sz="2000" dirty="0" smtClean="0">
                <a:solidFill>
                  <a:schemeClr val="bg1"/>
                </a:solidFill>
              </a:rPr>
              <a:t>הדוגמה מהשקף הקודם</a:t>
            </a:r>
            <a:endParaRPr lang="he-IL" sz="2000" dirty="0">
              <a:solidFill>
                <a:schemeClr val="bg1"/>
              </a:solidFill>
            </a:endParaRPr>
          </a:p>
        </p:txBody>
      </p:sp>
      <p:sp>
        <p:nvSpPr>
          <p:cNvPr id="9" name="כותרת 1"/>
          <p:cNvSpPr txBox="1">
            <a:spLocks/>
          </p:cNvSpPr>
          <p:nvPr/>
        </p:nvSpPr>
        <p:spPr>
          <a:xfrm>
            <a:off x="838200" y="18363"/>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a:t>
            </a:r>
            <a:r>
              <a:rPr lang="en-US" sz="4500" dirty="0" err="1" smtClean="0">
                <a:solidFill>
                  <a:schemeClr val="accent2">
                    <a:lumMod val="60000"/>
                    <a:lumOff val="40000"/>
                  </a:schemeClr>
                </a:solidFill>
              </a:rPr>
              <a:t>fourSig</a:t>
            </a:r>
            <a:r>
              <a:rPr lang="he-IL" sz="4500" dirty="0" smtClean="0">
                <a:solidFill>
                  <a:schemeClr val="accent2">
                    <a:lumMod val="60000"/>
                    <a:lumOff val="40000"/>
                  </a:schemeClr>
                </a:solidFill>
              </a:rPr>
              <a:t> ומטרת </a:t>
            </a:r>
            <a:r>
              <a:rPr lang="he-IL" sz="4500" dirty="0" err="1" smtClean="0">
                <a:solidFill>
                  <a:schemeClr val="accent2">
                    <a:lumMod val="60000"/>
                    <a:lumOff val="40000"/>
                  </a:schemeClr>
                </a:solidFill>
              </a:rPr>
              <a:t>הפרוייקט</a:t>
            </a:r>
            <a:r>
              <a:rPr lang="he-IL" sz="4500" dirty="0" smtClean="0">
                <a:solidFill>
                  <a:schemeClr val="accent2">
                    <a:lumMod val="60000"/>
                    <a:lumOff val="40000"/>
                  </a:schemeClr>
                </a:solidFill>
              </a:rPr>
              <a:t> השנייה</a:t>
            </a:r>
            <a:endParaRPr lang="he-IL" sz="4500" dirty="0">
              <a:solidFill>
                <a:schemeClr val="accent2">
                  <a:lumMod val="60000"/>
                  <a:lumOff val="40000"/>
                </a:schemeClr>
              </a:solidFill>
            </a:endParaRPr>
          </a:p>
        </p:txBody>
      </p:sp>
    </p:spTree>
    <p:extLst>
      <p:ext uri="{BB962C8B-B14F-4D97-AF65-F5344CB8AC3E}">
        <p14:creationId xmlns:p14="http://schemas.microsoft.com/office/powerpoint/2010/main" val="32852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08000" y="1063624"/>
            <a:ext cx="11176000" cy="5692775"/>
          </a:xfrm>
        </p:spPr>
        <p:txBody>
          <a:bodyPr>
            <a:noAutofit/>
          </a:bodyPr>
          <a:lstStyle/>
          <a:p>
            <a:pPr marL="0" indent="0">
              <a:buNone/>
            </a:pPr>
            <a:r>
              <a:rPr lang="he-IL" sz="1800" dirty="0" smtClean="0"/>
              <a:t>האנליזות שבשקפים הבאים מבוססות על המאמר </a:t>
            </a:r>
            <a:r>
              <a:rPr lang="he-IL" sz="1800" dirty="0" smtClean="0">
                <a:solidFill>
                  <a:srgbClr val="FFFF00"/>
                </a:solidFill>
              </a:rPr>
              <a:t>???</a:t>
            </a:r>
          </a:p>
          <a:p>
            <a:pPr marL="0" indent="0">
              <a:buNone/>
            </a:pPr>
            <a:r>
              <a:rPr lang="he-IL" sz="1800" dirty="0" smtClean="0"/>
              <a:t>ראשית, נתבונן בשלושה ניסויים של אותו </a:t>
            </a:r>
            <a:r>
              <a:rPr lang="en-US" sz="1800" dirty="0" smtClean="0"/>
              <a:t>bait</a:t>
            </a:r>
            <a:r>
              <a:rPr lang="he-IL" sz="1800" dirty="0" smtClean="0"/>
              <a:t> כפי שהם ללא כל </a:t>
            </a:r>
            <a:r>
              <a:rPr lang="he-IL" sz="1800" dirty="0" err="1" smtClean="0"/>
              <a:t>נירמול</a:t>
            </a:r>
            <a:r>
              <a:rPr lang="he-IL" sz="1800" dirty="0" smtClean="0"/>
              <a:t>. (בכל שורה בחרתי טווח ערכים אחר להצגה, בהתאם לתוצאות אותה שורה.)</a:t>
            </a:r>
          </a:p>
          <a:p>
            <a:pPr marL="0" indent="0">
              <a:buNone/>
            </a:pPr>
            <a:endParaRPr lang="he-IL" sz="1800" dirty="0" smtClean="0"/>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r>
              <a:rPr lang="he-IL" sz="1800" dirty="0" smtClean="0"/>
              <a:t>רואים הרבה מיקומים – שבאחד הניסויים יש בהם עלייה/ירידה יחסית לסביבה ובניסויים האחרים לא.</a:t>
            </a:r>
          </a:p>
          <a:p>
            <a:pPr marL="914400" lvl="2" indent="0">
              <a:buNone/>
            </a:pPr>
            <a:r>
              <a:rPr lang="he-IL" sz="1800" dirty="0" smtClean="0"/>
              <a:t>לדוגמה: בשורה השנייה במיקום החץ הכחול רואים גובה יחסית לסביבה, דבר שלא רואים באותו מיקום בשורה הראשונה.</a:t>
            </a:r>
          </a:p>
          <a:p>
            <a:pPr marL="0" indent="0">
              <a:buNone/>
            </a:pPr>
            <a:r>
              <a:rPr lang="he-IL" sz="1800" dirty="0" smtClean="0"/>
              <a:t>על פי רוב – היכן שבניסוי אחד רואים כמה מיקומים סמוכים שהינם גבוהים בייחס לסביבה אז בניסויים האחרים ניתן גם כן לראות אזור גבוה בסמוך לכך.</a:t>
            </a:r>
          </a:p>
          <a:p>
            <a:pPr marL="914400" lvl="2" indent="0">
              <a:buNone/>
            </a:pPr>
            <a:r>
              <a:rPr lang="he-IL" sz="1800" dirty="0" smtClean="0"/>
              <a:t>לדוגמה: בשלושת השורות מסומן אזור ירוק שבו יש גובה יחסית לשני </a:t>
            </a:r>
            <a:r>
              <a:rPr lang="he-IL" sz="1800" dirty="0" err="1" smtClean="0"/>
              <a:t>צידי</a:t>
            </a:r>
            <a:r>
              <a:rPr lang="he-IL" sz="1800" dirty="0" smtClean="0"/>
              <a:t> הירוק. המיקום </a:t>
            </a:r>
            <a:r>
              <a:rPr lang="he-IL" sz="1800" dirty="0" err="1" smtClean="0"/>
              <a:t>המדוייק</a:t>
            </a:r>
            <a:r>
              <a:rPr lang="he-IL" sz="1800" dirty="0" smtClean="0"/>
              <a:t> והרוחב של הירוק שונה משורה לשורה, אבל נמצא באותו אזור.</a:t>
            </a:r>
          </a:p>
          <a:p>
            <a:pPr marL="0" indent="0">
              <a:buNone/>
            </a:pPr>
            <a:r>
              <a:rPr lang="he-IL" sz="1800" dirty="0" smtClean="0"/>
              <a:t>מה שאומר, כמות הרצפים שהתקבלו למיקום </a:t>
            </a:r>
            <a:r>
              <a:rPr lang="he-IL" sz="1800" dirty="0" err="1" smtClean="0"/>
              <a:t>מסויים</a:t>
            </a:r>
            <a:r>
              <a:rPr lang="he-IL" sz="1800" dirty="0" smtClean="0"/>
              <a:t> (בייחס למיקומים הסמוכים) נובע הרבה עקב אקראיות, כך שהוא שונה מניסוי לניסוי. אך בממוצע אזורי – כמות הרצפים שהתקבלה לאזור (בייחס לאזורים הסמוכים) היא פחות מושפעת מאקראיות.</a:t>
            </a:r>
          </a:p>
        </p:txBody>
      </p:sp>
      <p:pic>
        <p:nvPicPr>
          <p:cNvPr id="4" name="תמונה 3"/>
          <p:cNvPicPr>
            <a:picLocks noChangeAspect="1"/>
          </p:cNvPicPr>
          <p:nvPr/>
        </p:nvPicPr>
        <p:blipFill>
          <a:blip r:embed="rId2"/>
          <a:stretch>
            <a:fillRect/>
          </a:stretch>
        </p:blipFill>
        <p:spPr>
          <a:xfrm>
            <a:off x="0" y="2027256"/>
            <a:ext cx="12192000" cy="1743318"/>
          </a:xfrm>
          <a:prstGeom prst="rect">
            <a:avLst/>
          </a:prstGeom>
        </p:spPr>
      </p:pic>
      <p:sp>
        <p:nvSpPr>
          <p:cNvPr id="5" name="כותרת 1"/>
          <p:cNvSpPr txBox="1">
            <a:spLocks/>
          </p:cNvSpPr>
          <p:nvPr/>
        </p:nvSpPr>
        <p:spPr>
          <a:xfrm>
            <a:off x="838200" y="887"/>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אנליזה בבנייה עצמית – הצורך </a:t>
            </a:r>
            <a:r>
              <a:rPr lang="he-IL" sz="4500" dirty="0" err="1" smtClean="0">
                <a:solidFill>
                  <a:schemeClr val="accent2">
                    <a:lumMod val="60000"/>
                    <a:lumOff val="40000"/>
                  </a:schemeClr>
                </a:solidFill>
              </a:rPr>
              <a:t>בנירמול</a:t>
            </a:r>
            <a:endParaRPr lang="he-IL" sz="2500" dirty="0">
              <a:solidFill>
                <a:schemeClr val="accent2">
                  <a:lumMod val="60000"/>
                  <a:lumOff val="40000"/>
                </a:schemeClr>
              </a:solidFill>
            </a:endParaRPr>
          </a:p>
        </p:txBody>
      </p:sp>
      <p:sp>
        <p:nvSpPr>
          <p:cNvPr id="2" name="חץ למטה 1"/>
          <p:cNvSpPr/>
          <p:nvPr/>
        </p:nvSpPr>
        <p:spPr>
          <a:xfrm>
            <a:off x="2197100" y="2870200"/>
            <a:ext cx="1905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5556738" y="2339730"/>
            <a:ext cx="70339" cy="530469"/>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5554393" y="3420597"/>
            <a:ext cx="70339" cy="349977"/>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5554393" y="3022600"/>
            <a:ext cx="154743" cy="313589"/>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96797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מעוגל 8"/>
          <p:cNvSpPr/>
          <p:nvPr/>
        </p:nvSpPr>
        <p:spPr>
          <a:xfrm>
            <a:off x="114299" y="1825625"/>
            <a:ext cx="7237163" cy="4714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p:cNvSpPr>
            <a:spLocks noGrp="1"/>
          </p:cNvSpPr>
          <p:nvPr>
            <p:ph idx="1"/>
          </p:nvPr>
        </p:nvSpPr>
        <p:spPr>
          <a:xfrm>
            <a:off x="7789611" y="1825625"/>
            <a:ext cx="3957887" cy="4444113"/>
          </a:xfrm>
        </p:spPr>
        <p:txBody>
          <a:bodyPr>
            <a:normAutofit lnSpcReduction="10000"/>
          </a:bodyPr>
          <a:lstStyle/>
          <a:p>
            <a:pPr marL="0" indent="0">
              <a:buNone/>
            </a:pPr>
            <a:r>
              <a:rPr lang="he-IL" sz="2400" dirty="0" smtClean="0"/>
              <a:t>הקדמה:</a:t>
            </a:r>
          </a:p>
          <a:p>
            <a:pPr marL="457200" lvl="1" indent="0">
              <a:buNone/>
            </a:pPr>
            <a:r>
              <a:rPr lang="he-IL" sz="2000" dirty="0" smtClean="0"/>
              <a:t>בניסוי </a:t>
            </a:r>
            <a:r>
              <a:rPr lang="en-US" sz="2000" dirty="0" smtClean="0"/>
              <a:t>4C</a:t>
            </a:r>
            <a:r>
              <a:rPr lang="he-IL" sz="2000" dirty="0" smtClean="0"/>
              <a:t> לא בכל הגנום יכולים להתקבל רצפים, אלא רק על אתרי החיתוך לאנזים החיתוך הראשון ששימש בניסוי.</a:t>
            </a:r>
          </a:p>
          <a:p>
            <a:pPr marL="0" indent="0">
              <a:buNone/>
            </a:pPr>
            <a:endParaRPr lang="he-IL" sz="2400" dirty="0" smtClean="0"/>
          </a:p>
          <a:p>
            <a:pPr marL="0" indent="0">
              <a:buNone/>
            </a:pPr>
            <a:r>
              <a:rPr lang="he-IL" sz="2400" dirty="0" err="1" smtClean="0"/>
              <a:t>נירמול</a:t>
            </a:r>
            <a:r>
              <a:rPr lang="he-IL" sz="2400" dirty="0" smtClean="0"/>
              <a:t> ראשוני:</a:t>
            </a:r>
          </a:p>
          <a:p>
            <a:pPr marL="457200" lvl="1" indent="0">
              <a:buNone/>
            </a:pPr>
            <a:r>
              <a:rPr lang="he-IL" sz="2000" dirty="0" smtClean="0"/>
              <a:t>בשביל לחלץ את ה'אות' מ'רעש האקראיות', ניצור ממוצע לכל חלון בגודל 10 אתרי חיתוך, כלומר ממוצע אתרי החיתוך 1-10 יהיה כתוב באתר החיתוך 6, וממוצע אתרי החיתוך 2-11 יהיה כתוב באתר החיתוך 7, וכך הלאה.</a:t>
            </a:r>
          </a:p>
          <a:p>
            <a:pPr marL="0" indent="0">
              <a:buNone/>
            </a:pPr>
            <a:endParaRPr lang="he-IL" sz="1800" dirty="0"/>
          </a:p>
        </p:txBody>
      </p:sp>
      <p:sp>
        <p:nvSpPr>
          <p:cNvPr id="6" name="כותרת 1"/>
          <p:cNvSpPr txBox="1">
            <a:spLocks/>
          </p:cNvSpPr>
          <p:nvPr/>
        </p:nvSpPr>
        <p:spPr>
          <a:xfrm>
            <a:off x="838200" y="887"/>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אנליזה בבנייה עצמית – </a:t>
            </a: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ראשוני</a:t>
            </a:r>
            <a:endParaRPr lang="he-IL" sz="2500" dirty="0">
              <a:solidFill>
                <a:schemeClr val="accent2">
                  <a:lumMod val="60000"/>
                  <a:lumOff val="40000"/>
                </a:schemeClr>
              </a:solidFill>
            </a:endParaRPr>
          </a:p>
        </p:txBody>
      </p:sp>
      <p:pic>
        <p:nvPicPr>
          <p:cNvPr id="2" name="תמונה 1"/>
          <p:cNvPicPr>
            <a:picLocks noChangeAspect="1"/>
          </p:cNvPicPr>
          <p:nvPr/>
        </p:nvPicPr>
        <p:blipFill>
          <a:blip r:embed="rId2"/>
          <a:stretch>
            <a:fillRect/>
          </a:stretch>
        </p:blipFill>
        <p:spPr>
          <a:xfrm flipV="1">
            <a:off x="3298326" y="3619500"/>
            <a:ext cx="3572374" cy="2124371"/>
          </a:xfrm>
          <a:prstGeom prst="rect">
            <a:avLst/>
          </a:prstGeom>
        </p:spPr>
      </p:pic>
      <p:sp>
        <p:nvSpPr>
          <p:cNvPr id="4" name="הסבר מלבני מעוגל 3"/>
          <p:cNvSpPr/>
          <p:nvPr/>
        </p:nvSpPr>
        <p:spPr>
          <a:xfrm>
            <a:off x="233533" y="2993580"/>
            <a:ext cx="2590801" cy="1121219"/>
          </a:xfrm>
          <a:prstGeom prst="wedgeRoundRectCallout">
            <a:avLst>
              <a:gd name="adj1" fmla="val 69888"/>
              <a:gd name="adj2" fmla="val 177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התוצאות לפני </a:t>
            </a:r>
            <a:r>
              <a:rPr lang="he-IL" dirty="0" err="1" smtClean="0"/>
              <a:t>הנירמול</a:t>
            </a:r>
            <a:r>
              <a:rPr lang="he-IL" dirty="0" smtClean="0"/>
              <a:t>: בכל אתר חיתוך כתוב את מספר הרצפים </a:t>
            </a:r>
            <a:r>
              <a:rPr lang="he-IL" dirty="0" err="1" smtClean="0"/>
              <a:t>שהתמפו</a:t>
            </a:r>
            <a:r>
              <a:rPr lang="he-IL" dirty="0" smtClean="0"/>
              <a:t> אליו</a:t>
            </a:r>
            <a:endParaRPr lang="he-IL" dirty="0"/>
          </a:p>
        </p:txBody>
      </p:sp>
      <p:sp>
        <p:nvSpPr>
          <p:cNvPr id="8" name="הסבר מלבני מעוגל 7"/>
          <p:cNvSpPr/>
          <p:nvPr/>
        </p:nvSpPr>
        <p:spPr>
          <a:xfrm>
            <a:off x="233533" y="4372675"/>
            <a:ext cx="2590801" cy="1736025"/>
          </a:xfrm>
          <a:prstGeom prst="wedgeRoundRectCallout">
            <a:avLst>
              <a:gd name="adj1" fmla="val 72339"/>
              <a:gd name="adj2" fmla="val 20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התוצאות לאחר </a:t>
            </a:r>
            <a:r>
              <a:rPr lang="he-IL" dirty="0" err="1" smtClean="0"/>
              <a:t>הנירמול</a:t>
            </a:r>
            <a:r>
              <a:rPr lang="he-IL" dirty="0" smtClean="0"/>
              <a:t>: בכל אתר חיתוך כתוב את ממוצע מספר הרצפים </a:t>
            </a:r>
            <a:r>
              <a:rPr lang="he-IL" dirty="0" err="1" smtClean="0"/>
              <a:t>שהתמפו</a:t>
            </a:r>
            <a:r>
              <a:rPr lang="he-IL" dirty="0" smtClean="0"/>
              <a:t> לעשרת אתרי החיתוך שמוקפים במשולש</a:t>
            </a:r>
            <a:endParaRPr lang="he-IL" dirty="0"/>
          </a:p>
        </p:txBody>
      </p:sp>
      <p:sp>
        <p:nvSpPr>
          <p:cNvPr id="5" name="TextBox 4"/>
          <p:cNvSpPr txBox="1"/>
          <p:nvPr/>
        </p:nvSpPr>
        <p:spPr>
          <a:xfrm>
            <a:off x="2817563" y="1937511"/>
            <a:ext cx="4533900" cy="1631216"/>
          </a:xfrm>
          <a:prstGeom prst="rect">
            <a:avLst/>
          </a:prstGeom>
          <a:noFill/>
        </p:spPr>
        <p:txBody>
          <a:bodyPr wrap="square" rtlCol="1">
            <a:spAutoFit/>
          </a:bodyPr>
          <a:lstStyle/>
          <a:p>
            <a:pPr algn="ctr"/>
            <a:r>
              <a:rPr lang="he-IL" sz="2800" dirty="0" smtClean="0"/>
              <a:t>המחשת </a:t>
            </a:r>
            <a:r>
              <a:rPr lang="he-IL" sz="2800" dirty="0" err="1" smtClean="0"/>
              <a:t>הנירמול</a:t>
            </a:r>
            <a:r>
              <a:rPr lang="he-IL" sz="2800" dirty="0" smtClean="0"/>
              <a:t> הראשוני</a:t>
            </a:r>
          </a:p>
          <a:p>
            <a:pPr algn="ctr"/>
            <a:r>
              <a:rPr lang="he-IL" dirty="0" smtClean="0"/>
              <a:t>(בהמחשה מופיעים רק 13 אתרי חיתוך, במציאות בכל כרומוזום מספר אתרי החיתוך הוא גדול יותר בכמה סדרי גודל)</a:t>
            </a:r>
          </a:p>
          <a:p>
            <a:pPr algn="ctr"/>
            <a:r>
              <a:rPr lang="he-IL" dirty="0" smtClean="0"/>
              <a:t>כל אתר חיתוך מיוצג כאן כריבוע שחור</a:t>
            </a:r>
          </a:p>
        </p:txBody>
      </p:sp>
    </p:spTree>
    <p:extLst>
      <p:ext uri="{BB962C8B-B14F-4D97-AF65-F5344CB8AC3E}">
        <p14:creationId xmlns:p14="http://schemas.microsoft.com/office/powerpoint/2010/main" val="1024527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4380" y="1825624"/>
            <a:ext cx="10683240" cy="4926868"/>
          </a:xfrm>
        </p:spPr>
        <p:txBody>
          <a:bodyPr>
            <a:normAutofit lnSpcReduction="10000"/>
          </a:bodyPr>
          <a:lstStyle/>
          <a:p>
            <a:pPr marL="0" indent="0">
              <a:buNone/>
            </a:pPr>
            <a:r>
              <a:rPr lang="he-IL" sz="1800" dirty="0" smtClean="0"/>
              <a:t>תוצאות </a:t>
            </a:r>
            <a:r>
              <a:rPr lang="he-IL" sz="1800" dirty="0" err="1" smtClean="0"/>
              <a:t>הנירמול</a:t>
            </a:r>
            <a:r>
              <a:rPr lang="he-IL" sz="1800" dirty="0" smtClean="0"/>
              <a:t> הראשוני (טווח הערכים להצגה נקבע בכל שורה אחרת, מיקומי שני ה-</a:t>
            </a:r>
            <a:r>
              <a:rPr lang="en-US" sz="1800" dirty="0" smtClean="0"/>
              <a:t>baits</a:t>
            </a:r>
            <a:r>
              <a:rPr lang="he-IL" sz="1800" dirty="0" smtClean="0"/>
              <a:t> סומנו באדום):</a:t>
            </a:r>
          </a:p>
          <a:p>
            <a:pPr marL="0" indent="0">
              <a:buNone/>
            </a:pPr>
            <a:endParaRPr lang="he-IL" sz="1800" dirty="0" smtClean="0"/>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r>
              <a:rPr lang="he-IL" sz="1800" dirty="0" smtClean="0"/>
              <a:t>רואים כעת הרבה יותר </a:t>
            </a:r>
            <a:r>
              <a:rPr lang="he-IL" sz="1800" dirty="0" err="1" smtClean="0"/>
              <a:t>חזרתיות</a:t>
            </a:r>
            <a:r>
              <a:rPr lang="he-IL" sz="1800" dirty="0" smtClean="0"/>
              <a:t> במיקומי העליות והירידות, </a:t>
            </a:r>
            <a:r>
              <a:rPr lang="he-IL" sz="1800" dirty="0" err="1" smtClean="0"/>
              <a:t>החזרתיות</a:t>
            </a:r>
            <a:r>
              <a:rPr lang="he-IL" sz="1800" dirty="0" smtClean="0"/>
              <a:t> אינה 100% כי עדיין נשאר אקראיות שמשפיעה, אפשר אולי להוריד עוד קצת מהאקראיות על ידי הגדלת החלון המשמש לממוצע, אך ככל שמגדילים את החלון </a:t>
            </a:r>
            <a:r>
              <a:rPr lang="he-IL" sz="1800" dirty="0" err="1" smtClean="0"/>
              <a:t>הרזולוצייה</a:t>
            </a:r>
            <a:r>
              <a:rPr lang="he-IL" sz="1800" dirty="0" smtClean="0"/>
              <a:t> של התוצאות פוחתת, כך שפחות נראה </a:t>
            </a:r>
            <a:r>
              <a:rPr lang="he-IL" sz="1800" dirty="0" err="1" smtClean="0"/>
              <a:t>מדוייק</a:t>
            </a:r>
            <a:r>
              <a:rPr lang="he-IL" sz="1800" dirty="0" smtClean="0"/>
              <a:t> היכן הגבול, כמו כן הגבול יותר יטושטש כי הירידה תיראה בו יותר איטית.</a:t>
            </a:r>
          </a:p>
          <a:p>
            <a:pPr marL="0" indent="0">
              <a:buNone/>
            </a:pPr>
            <a:r>
              <a:rPr lang="he-IL" sz="1800" dirty="0" smtClean="0"/>
              <a:t>לפיכך נשאר בגודל החלון הנ"ל. כדי לוודא יותר ברור שירידה </a:t>
            </a:r>
            <a:r>
              <a:rPr lang="he-IL" sz="1800" dirty="0" err="1" smtClean="0"/>
              <a:t>מסויימת</a:t>
            </a:r>
            <a:r>
              <a:rPr lang="he-IL" sz="1800" dirty="0" smtClean="0"/>
              <a:t> אינה בגלל אקראיות נדרוש שהיא תחזור על עצמה בשלושת הניסויים.</a:t>
            </a:r>
          </a:p>
          <a:p>
            <a:pPr marL="0" indent="0">
              <a:buNone/>
            </a:pPr>
            <a:r>
              <a:rPr lang="he-IL" sz="1800" dirty="0" smtClean="0"/>
              <a:t>גילוי הגבול ייעשה כנכתב לעיל </a:t>
            </a:r>
            <a:r>
              <a:rPr lang="he-IL" sz="1800" dirty="0" err="1" smtClean="0"/>
              <a:t>בנירמולים</a:t>
            </a:r>
            <a:r>
              <a:rPr lang="he-IL" sz="1800" dirty="0" smtClean="0"/>
              <a:t> הקודמים:</a:t>
            </a:r>
            <a:r>
              <a:rPr lang="en-US" sz="1800" dirty="0" smtClean="0"/>
              <a:t/>
            </a:r>
            <a:br>
              <a:rPr lang="en-US" sz="1800" dirty="0" smtClean="0"/>
            </a:br>
            <a:r>
              <a:rPr lang="he-IL" sz="1800" dirty="0" smtClean="0"/>
              <a:t>בכל זוג גנים: 1. בניסויים שנעשו עם ה-</a:t>
            </a:r>
            <a:r>
              <a:rPr lang="en-US" sz="1800" dirty="0" smtClean="0"/>
              <a:t>bait</a:t>
            </a:r>
            <a:r>
              <a:rPr lang="he-IL" sz="1800" dirty="0" smtClean="0"/>
              <a:t> שמופיע בגרף בצד ימין, יש לחפש את הירידות המשמעותיות בגובה כשנעים בגרף ממיקום ה-</a:t>
            </a:r>
            <a:r>
              <a:rPr lang="en-US" sz="1800" dirty="0" smtClean="0"/>
              <a:t>bait</a:t>
            </a:r>
            <a:r>
              <a:rPr lang="he-IL" sz="1800" dirty="0" smtClean="0"/>
              <a:t> שמאלה. 2. בניסויים שנעשו עם ה-</a:t>
            </a:r>
            <a:r>
              <a:rPr lang="en-US" sz="1800" dirty="0" smtClean="0"/>
              <a:t>bait</a:t>
            </a:r>
            <a:r>
              <a:rPr lang="he-IL" sz="1800" dirty="0" smtClean="0"/>
              <a:t> השני, יש לחפש את הירידות המשמעותיות בגובה כשנעים בגרף ממיקום ה-</a:t>
            </a:r>
            <a:r>
              <a:rPr lang="en-US" sz="1800" dirty="0" smtClean="0"/>
              <a:t>bait</a:t>
            </a:r>
            <a:r>
              <a:rPr lang="he-IL" sz="1800" dirty="0" smtClean="0"/>
              <a:t> ימינה. 3. ככל שירידה </a:t>
            </a:r>
            <a:r>
              <a:rPr lang="he-IL" sz="1800" dirty="0" err="1" smtClean="0"/>
              <a:t>מסויימת</a:t>
            </a:r>
            <a:r>
              <a:rPr lang="he-IL" sz="1800" dirty="0" smtClean="0"/>
              <a:t> משלב 1 סמוכה יותר לירידה </a:t>
            </a:r>
            <a:r>
              <a:rPr lang="he-IL" sz="1800" dirty="0" err="1" smtClean="0"/>
              <a:t>מסויימת</a:t>
            </a:r>
            <a:r>
              <a:rPr lang="he-IL" sz="1800" dirty="0" smtClean="0"/>
              <a:t> משלב 2, וככל שהירידות הללו יותר משמעותיות ויותר חוזרות על עצמם בשלושת החזרות, כך סביר יותר ששם הגבול בין מתחמי שני הגנים.</a:t>
            </a:r>
          </a:p>
        </p:txBody>
      </p:sp>
      <p:pic>
        <p:nvPicPr>
          <p:cNvPr id="4" name="תמונה 3"/>
          <p:cNvPicPr>
            <a:picLocks noChangeAspect="1"/>
          </p:cNvPicPr>
          <p:nvPr/>
        </p:nvPicPr>
        <p:blipFill>
          <a:blip r:embed="rId2"/>
          <a:stretch>
            <a:fillRect/>
          </a:stretch>
        </p:blipFill>
        <p:spPr>
          <a:xfrm>
            <a:off x="2012077" y="2178554"/>
            <a:ext cx="9011908" cy="1724266"/>
          </a:xfrm>
          <a:prstGeom prst="rect">
            <a:avLst/>
          </a:prstGeom>
        </p:spPr>
      </p:pic>
      <p:sp>
        <p:nvSpPr>
          <p:cNvPr id="6" name="כותרת 1"/>
          <p:cNvSpPr txBox="1">
            <a:spLocks/>
          </p:cNvSpPr>
          <p:nvPr/>
        </p:nvSpPr>
        <p:spPr>
          <a:xfrm>
            <a:off x="838200" y="97797"/>
            <a:ext cx="105156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2900" dirty="0" smtClean="0">
                <a:solidFill>
                  <a:schemeClr val="accent4">
                    <a:lumMod val="40000"/>
                    <a:lumOff val="60000"/>
                  </a:schemeClr>
                </a:solidFill>
              </a:rPr>
              <a:t>אנליזה בבנייה עצמית</a:t>
            </a:r>
          </a:p>
          <a:p>
            <a:pPr algn="ctr"/>
            <a:r>
              <a:rPr lang="he-IL" sz="4900" dirty="0" err="1" smtClean="0">
                <a:solidFill>
                  <a:schemeClr val="accent2">
                    <a:lumMod val="60000"/>
                    <a:lumOff val="40000"/>
                  </a:schemeClr>
                </a:solidFill>
              </a:rPr>
              <a:t>הנירמול</a:t>
            </a:r>
            <a:r>
              <a:rPr lang="he-IL" sz="4900" dirty="0" smtClean="0">
                <a:solidFill>
                  <a:schemeClr val="accent2">
                    <a:lumMod val="60000"/>
                    <a:lumOff val="40000"/>
                  </a:schemeClr>
                </a:solidFill>
              </a:rPr>
              <a:t> הראשוני ומטרת הפרויקט הראשונה</a:t>
            </a:r>
            <a:endParaRPr lang="he-IL" sz="2700" dirty="0">
              <a:solidFill>
                <a:schemeClr val="accent2">
                  <a:lumMod val="60000"/>
                  <a:lumOff val="40000"/>
                </a:schemeClr>
              </a:solidFill>
            </a:endParaRPr>
          </a:p>
        </p:txBody>
      </p:sp>
    </p:spTree>
    <p:extLst>
      <p:ext uri="{BB962C8B-B14F-4D97-AF65-F5344CB8AC3E}">
        <p14:creationId xmlns:p14="http://schemas.microsoft.com/office/powerpoint/2010/main" val="1943046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1825624"/>
            <a:ext cx="10515600" cy="4673650"/>
          </a:xfrm>
        </p:spPr>
        <p:txBody>
          <a:bodyPr>
            <a:normAutofit fontScale="92500" lnSpcReduction="10000"/>
          </a:bodyPr>
          <a:lstStyle/>
          <a:p>
            <a:pPr marL="0" indent="0">
              <a:buNone/>
            </a:pPr>
            <a:r>
              <a:rPr lang="he-IL" sz="1800" dirty="0" smtClean="0"/>
              <a:t>נשארנו עם </a:t>
            </a:r>
            <a:r>
              <a:rPr lang="he-IL" sz="1800" dirty="0" err="1" smtClean="0"/>
              <a:t>הבעייה</a:t>
            </a:r>
            <a:r>
              <a:rPr lang="he-IL" sz="1800" dirty="0" smtClean="0"/>
              <a:t> שיש פער עצום בין ערכי התוצאות בניסויים שונים שנעשו עם אותו </a:t>
            </a:r>
            <a:r>
              <a:rPr lang="en-US" sz="1800" dirty="0" smtClean="0"/>
              <a:t>bait</a:t>
            </a:r>
            <a:r>
              <a:rPr lang="he-IL" sz="1800" dirty="0"/>
              <a:t> </a:t>
            </a:r>
            <a:r>
              <a:rPr lang="he-IL" sz="1800" dirty="0" smtClean="0"/>
              <a:t>(הדמיון בין שלושת הגרפים בשקף הקודם היה רק לאחר שוני בטווח הערכים המוצג). מה </a:t>
            </a:r>
            <a:r>
              <a:rPr lang="he-IL" sz="1800" dirty="0" err="1" smtClean="0"/>
              <a:t>שייקשה</a:t>
            </a:r>
            <a:r>
              <a:rPr lang="he-IL" sz="1800" dirty="0" smtClean="0"/>
              <a:t> על ההשוואה לתוצאות שלאחר ה-</a:t>
            </a:r>
            <a:r>
              <a:rPr lang="en-US" sz="1800" dirty="0" err="1" smtClean="0"/>
              <a:t>crispr</a:t>
            </a:r>
            <a:r>
              <a:rPr lang="he-IL" sz="1800" dirty="0" smtClean="0"/>
              <a:t>, וכמו שכתבנו לעיל.</a:t>
            </a:r>
          </a:p>
          <a:p>
            <a:pPr marL="0" indent="0">
              <a:buNone/>
            </a:pPr>
            <a:r>
              <a:rPr lang="he-IL" sz="1800" dirty="0" smtClean="0"/>
              <a:t>אז ננסה לנרמל בין הניסויים.</a:t>
            </a:r>
          </a:p>
          <a:p>
            <a:pPr marL="0" indent="0">
              <a:buNone/>
            </a:pPr>
            <a:r>
              <a:rPr lang="he-IL" sz="1800" dirty="0" smtClean="0"/>
              <a:t>ההיגיון אומר </a:t>
            </a:r>
            <a:r>
              <a:rPr lang="he-IL" sz="1800" dirty="0" err="1" smtClean="0"/>
              <a:t>שפיתרון</a:t>
            </a:r>
            <a:r>
              <a:rPr lang="he-IL" sz="1800" dirty="0" smtClean="0"/>
              <a:t> אפשרי לכך, זה שבכל מיקום נחלק את מספר הרצפים שמופו אליו במספר הרצפים בניסוי זה שמופו לכל הכרומוזום. בשביל </a:t>
            </a:r>
            <a:r>
              <a:rPr lang="he-IL" sz="1800" dirty="0" err="1" smtClean="0"/>
              <a:t>לימנע</a:t>
            </a:r>
            <a:r>
              <a:rPr lang="he-IL" sz="1800" dirty="0" smtClean="0"/>
              <a:t> מקבלת מספרים נמוכים </a:t>
            </a:r>
            <a:r>
              <a:rPr lang="he-IL" sz="1800" dirty="0" err="1" smtClean="0"/>
              <a:t>מדאי</a:t>
            </a:r>
            <a:r>
              <a:rPr lang="he-IL" sz="1800" dirty="0" smtClean="0"/>
              <a:t>, נכפיל בקבוע, לדוגמה במיליון. משמעות התוצאה המתקבלת היא כמה רצפים היו מתקבלים למיקום זה אילו מספר </a:t>
            </a:r>
            <a:r>
              <a:rPr lang="he-IL" sz="1800" dirty="0"/>
              <a:t>הרצפים בניסוי </a:t>
            </a:r>
            <a:r>
              <a:rPr lang="he-IL" sz="1800" dirty="0" smtClean="0"/>
              <a:t>שמופו לכל הכרומוזום היה מיליון.</a:t>
            </a:r>
          </a:p>
          <a:p>
            <a:pPr marL="0" indent="0">
              <a:buNone/>
            </a:pPr>
            <a:r>
              <a:rPr lang="he-IL" sz="1800" dirty="0" smtClean="0"/>
              <a:t>אבל </a:t>
            </a:r>
            <a:r>
              <a:rPr lang="he-IL" sz="1800" dirty="0" err="1" smtClean="0"/>
              <a:t>פיתרון</a:t>
            </a:r>
            <a:r>
              <a:rPr lang="he-IL" sz="1800" dirty="0" smtClean="0"/>
              <a:t> זה נסתר מהנתונים:</a:t>
            </a:r>
            <a:r>
              <a:rPr lang="en-US" sz="1800" dirty="0" smtClean="0"/>
              <a:t/>
            </a:r>
            <a:br>
              <a:rPr lang="en-US" sz="1800" dirty="0" smtClean="0"/>
            </a:br>
            <a:r>
              <a:rPr lang="he-IL" sz="1800" dirty="0" smtClean="0"/>
              <a:t>בגרף לעיל, כשרצינו שייראה פחות או יותר אותו דבר, הטווח שנבחר היה 0-130 בניסוי הראשון, 0-20 בניסוי השני, ו- 0-60 בשלישי. לעומת זאת מספר הרצפים הכולל שהתקבל בכל ניסוי הוא:</a:t>
            </a:r>
          </a:p>
          <a:p>
            <a:pPr marL="0" indent="0">
              <a:buNone/>
            </a:pPr>
            <a:endParaRPr lang="he-IL" sz="1800" dirty="0"/>
          </a:p>
          <a:p>
            <a:pPr marL="0" indent="0">
              <a:buNone/>
            </a:pPr>
            <a:endParaRPr lang="he-IL" sz="1800" dirty="0" smtClean="0"/>
          </a:p>
          <a:p>
            <a:pPr marL="0" indent="0">
              <a:buNone/>
            </a:pPr>
            <a:endParaRPr lang="he-IL" sz="1800" dirty="0" smtClean="0"/>
          </a:p>
          <a:p>
            <a:pPr marL="0" indent="0">
              <a:buNone/>
            </a:pPr>
            <a:r>
              <a:rPr lang="he-IL" sz="1800" dirty="0" smtClean="0"/>
              <a:t>מה שאומר שאם אכן נחלק בכל מיקום במספר הרצפים הכולל שבאותו ניסוי – הפער רק ילך ויגדל בין הניסויים.</a:t>
            </a:r>
          </a:p>
          <a:p>
            <a:pPr marL="0" indent="0">
              <a:buNone/>
            </a:pPr>
            <a:r>
              <a:rPr lang="he-IL" sz="1800" dirty="0" smtClean="0"/>
              <a:t>אבל איך באמת זה יתכן? איך יכול להיות שבניסוי 2 התקבלו כמעט פי 4 רצפים יותר מניסוי 1, ובכל אופן כשבוחרים את אותו טווח – הגרף בניסוי 2 הרבה יותר נמוך?</a:t>
            </a:r>
          </a:p>
          <a:p>
            <a:pPr marL="0" indent="0" algn="l">
              <a:buNone/>
            </a:pPr>
            <a:r>
              <a:rPr lang="he-IL" sz="1800" dirty="0" smtClean="0"/>
              <a:t>התשובה בשקף הבא.</a:t>
            </a:r>
          </a:p>
        </p:txBody>
      </p:sp>
      <p:graphicFrame>
        <p:nvGraphicFramePr>
          <p:cNvPr id="5" name="טבלה 4"/>
          <p:cNvGraphicFramePr>
            <a:graphicFrameLocks noGrp="1"/>
          </p:cNvGraphicFramePr>
          <p:nvPr>
            <p:extLst>
              <p:ext uri="{D42A27DB-BD31-4B8C-83A1-F6EECF244321}">
                <p14:modId xmlns:p14="http://schemas.microsoft.com/office/powerpoint/2010/main" val="88527273"/>
              </p:ext>
            </p:extLst>
          </p:nvPr>
        </p:nvGraphicFramePr>
        <p:xfrm>
          <a:off x="3038622" y="4292859"/>
          <a:ext cx="6921305" cy="769874"/>
        </p:xfrm>
        <a:graphic>
          <a:graphicData uri="http://schemas.openxmlformats.org/drawingml/2006/table">
            <a:tbl>
              <a:tblPr rtl="1" firstRow="1" bandRow="1">
                <a:tableStyleId>{5C22544A-7EE6-4342-B048-85BDC9FD1C3A}</a:tableStyleId>
              </a:tblPr>
              <a:tblGrid>
                <a:gridCol w="3516923">
                  <a:extLst>
                    <a:ext uri="{9D8B030D-6E8A-4147-A177-3AD203B41FA5}">
                      <a16:colId xmlns:a16="http://schemas.microsoft.com/office/drawing/2014/main" val="20000"/>
                    </a:ext>
                  </a:extLst>
                </a:gridCol>
                <a:gridCol w="1084417">
                  <a:extLst>
                    <a:ext uri="{9D8B030D-6E8A-4147-A177-3AD203B41FA5}">
                      <a16:colId xmlns:a16="http://schemas.microsoft.com/office/drawing/2014/main" val="20001"/>
                    </a:ext>
                  </a:extLst>
                </a:gridCol>
                <a:gridCol w="1153037">
                  <a:extLst>
                    <a:ext uri="{9D8B030D-6E8A-4147-A177-3AD203B41FA5}">
                      <a16:colId xmlns:a16="http://schemas.microsoft.com/office/drawing/2014/main" val="20002"/>
                    </a:ext>
                  </a:extLst>
                </a:gridCol>
                <a:gridCol w="1166928">
                  <a:extLst>
                    <a:ext uri="{9D8B030D-6E8A-4147-A177-3AD203B41FA5}">
                      <a16:colId xmlns:a16="http://schemas.microsoft.com/office/drawing/2014/main" val="20003"/>
                    </a:ext>
                  </a:extLst>
                </a:gridCol>
              </a:tblGrid>
              <a:tr h="370840">
                <a:tc>
                  <a:txBody>
                    <a:bodyPr/>
                    <a:lstStyle/>
                    <a:p>
                      <a:pPr rtl="1">
                        <a:lnSpc>
                          <a:spcPct val="107000"/>
                        </a:lnSpc>
                      </a:pPr>
                      <a:endParaRPr lang="en-US" sz="1100" dirty="0">
                        <a:effectLst/>
                        <a:latin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Bcl2l1_1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Bcl2l1_2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Bcl2l1_3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מספר הרצפים שמופו לכל הכרומוזום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2010820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7948516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3359340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6" name="כותרת 1"/>
          <p:cNvSpPr txBox="1">
            <a:spLocks/>
          </p:cNvSpPr>
          <p:nvPr/>
        </p:nvSpPr>
        <p:spPr>
          <a:xfrm>
            <a:off x="838200" y="165987"/>
            <a:ext cx="10515600" cy="1325563"/>
          </a:xfrm>
          <a:prstGeom prst="rect">
            <a:avLst/>
          </a:prstGeom>
        </p:spPr>
        <p:txBody>
          <a:bodyPr vert="horz" lIns="91440" tIns="45720" rIns="91440" bIns="45720" rtlCol="1" anchor="ct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2900" dirty="0">
                <a:solidFill>
                  <a:srgbClr val="FFC000">
                    <a:lumMod val="40000"/>
                    <a:lumOff val="60000"/>
                  </a:srgbClr>
                </a:solidFill>
                <a:latin typeface="Calibri" panose="020F0502020204030204"/>
                <a:ea typeface="+mn-ea"/>
                <a:cs typeface="Arial" panose="020B0604020202020204" pitchFamily="34" charset="0"/>
              </a:rPr>
              <a:t>אנליזה בבנייה </a:t>
            </a:r>
            <a:r>
              <a:rPr lang="he-IL" sz="2900" dirty="0" smtClean="0">
                <a:solidFill>
                  <a:srgbClr val="FFC000">
                    <a:lumMod val="40000"/>
                    <a:lumOff val="60000"/>
                  </a:srgbClr>
                </a:solidFill>
                <a:latin typeface="Calibri" panose="020F0502020204030204"/>
                <a:ea typeface="+mn-ea"/>
                <a:cs typeface="Arial" panose="020B0604020202020204" pitchFamily="34" charset="0"/>
              </a:rPr>
              <a:t>עצמית</a:t>
            </a:r>
            <a:r>
              <a:rPr lang="he-IL" dirty="0" smtClean="0"/>
              <a:t/>
            </a:r>
            <a:br>
              <a:rPr lang="he-IL" dirty="0" smtClean="0"/>
            </a:br>
            <a:r>
              <a:rPr lang="he-IL" sz="4500" dirty="0" smtClean="0">
                <a:solidFill>
                  <a:schemeClr val="accent2">
                    <a:lumMod val="60000"/>
                    <a:lumOff val="40000"/>
                  </a:schemeClr>
                </a:solidFill>
              </a:rPr>
              <a:t>דיון בבניית </a:t>
            </a:r>
            <a:r>
              <a:rPr lang="he-IL" sz="4500" dirty="0" err="1" smtClean="0">
                <a:solidFill>
                  <a:schemeClr val="accent2">
                    <a:lumMod val="60000"/>
                    <a:lumOff val="40000"/>
                  </a:schemeClr>
                </a:solidFill>
              </a:rPr>
              <a:t>נירמול</a:t>
            </a:r>
            <a:r>
              <a:rPr lang="he-IL" sz="4500" dirty="0" smtClean="0">
                <a:solidFill>
                  <a:schemeClr val="accent2">
                    <a:lumMod val="60000"/>
                    <a:lumOff val="40000"/>
                  </a:schemeClr>
                </a:solidFill>
              </a:rPr>
              <a:t> שיתאים למטרת </a:t>
            </a:r>
            <a:r>
              <a:rPr lang="he-IL" sz="4500" dirty="0" err="1" smtClean="0">
                <a:solidFill>
                  <a:schemeClr val="accent2">
                    <a:lumMod val="60000"/>
                    <a:lumOff val="40000"/>
                  </a:schemeClr>
                </a:solidFill>
              </a:rPr>
              <a:t>הפרוייקט</a:t>
            </a:r>
            <a:r>
              <a:rPr lang="he-IL" sz="4500" dirty="0" smtClean="0">
                <a:solidFill>
                  <a:schemeClr val="accent2">
                    <a:lumMod val="60000"/>
                    <a:lumOff val="40000"/>
                  </a:schemeClr>
                </a:solidFill>
              </a:rPr>
              <a:t> השנייה</a:t>
            </a:r>
            <a:endParaRPr lang="he-IL" sz="2500" dirty="0">
              <a:solidFill>
                <a:schemeClr val="accent2">
                  <a:lumMod val="60000"/>
                  <a:lumOff val="40000"/>
                </a:schemeClr>
              </a:solidFill>
            </a:endParaRPr>
          </a:p>
        </p:txBody>
      </p:sp>
    </p:spTree>
    <p:extLst>
      <p:ext uri="{BB962C8B-B14F-4D97-AF65-F5344CB8AC3E}">
        <p14:creationId xmlns:p14="http://schemas.microsoft.com/office/powerpoint/2010/main" val="95115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marL="0" indent="0">
              <a:buNone/>
            </a:pPr>
            <a:r>
              <a:rPr lang="he-IL" sz="1800" dirty="0" smtClean="0"/>
              <a:t>התבוננות בקבצי התוצאות מגלה את הנתונים הבאים:</a:t>
            </a:r>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r>
              <a:rPr lang="he-IL" sz="1800" dirty="0" smtClean="0"/>
              <a:t>כלומר</a:t>
            </a:r>
          </a:p>
          <a:p>
            <a:pPr marL="342900" indent="-342900">
              <a:buFont typeface="+mj-lt"/>
              <a:buAutoNum type="arabicPeriod"/>
            </a:pPr>
            <a:r>
              <a:rPr lang="he-IL" sz="1800" dirty="0" smtClean="0"/>
              <a:t>אחוז הרצפים שממופים למיקום ה-</a:t>
            </a:r>
            <a:r>
              <a:rPr lang="en-US" sz="1800" dirty="0" smtClean="0"/>
              <a:t>bait</a:t>
            </a:r>
            <a:r>
              <a:rPr lang="he-IL" sz="1800" dirty="0" smtClean="0"/>
              <a:t> ולמיקום הסמוך לו גבוה מאד.</a:t>
            </a:r>
          </a:p>
          <a:p>
            <a:pPr marL="342900" indent="-342900">
              <a:buFont typeface="+mj-lt"/>
              <a:buAutoNum type="arabicPeriod"/>
            </a:pPr>
            <a:r>
              <a:rPr lang="he-IL" sz="1800" dirty="0" smtClean="0"/>
              <a:t>בניסויים שונים שנעשים באותו </a:t>
            </a:r>
            <a:r>
              <a:rPr lang="en-US" sz="1800" dirty="0" smtClean="0"/>
              <a:t>bait</a:t>
            </a:r>
            <a:r>
              <a:rPr lang="he-IL" sz="1800" dirty="0" smtClean="0"/>
              <a:t> קיים שוני משמעותי באחוז הרצפים שממופים לשני המקומות הנ"ל (בניסויים שבטבלה זה נע בין 88.6% ל- 99.6%)</a:t>
            </a:r>
          </a:p>
          <a:p>
            <a:pPr marL="0" indent="0">
              <a:buNone/>
            </a:pPr>
            <a:r>
              <a:rPr lang="he-IL" sz="1800" dirty="0" smtClean="0"/>
              <a:t>צירוף 2 הדברים הללו גורם לכך שיכול לקרות 2 ניסויים שברוב מוחלט של המיקומים בניסוי אחד התקבלו כמות משמעותית גדולה יותר של רצפים מאשר בשני, ולמרות זאת סך כלל הרצפים בשני גדול משמעותי </a:t>
            </a:r>
            <a:r>
              <a:rPr lang="he-IL" sz="1800" dirty="0" err="1" smtClean="0"/>
              <a:t>מבראשון</a:t>
            </a:r>
            <a:r>
              <a:rPr lang="he-IL" sz="1800" dirty="0" smtClean="0"/>
              <a:t>.</a:t>
            </a:r>
          </a:p>
        </p:txBody>
      </p:sp>
      <p:graphicFrame>
        <p:nvGraphicFramePr>
          <p:cNvPr id="4" name="טבלה 3"/>
          <p:cNvGraphicFramePr>
            <a:graphicFrameLocks noGrp="1"/>
          </p:cNvGraphicFramePr>
          <p:nvPr>
            <p:extLst>
              <p:ext uri="{D42A27DB-BD31-4B8C-83A1-F6EECF244321}">
                <p14:modId xmlns:p14="http://schemas.microsoft.com/office/powerpoint/2010/main" val="2787906417"/>
              </p:ext>
            </p:extLst>
          </p:nvPr>
        </p:nvGraphicFramePr>
        <p:xfrm>
          <a:off x="698500" y="2220806"/>
          <a:ext cx="10794999" cy="1882394"/>
        </p:xfrm>
        <a:graphic>
          <a:graphicData uri="http://schemas.openxmlformats.org/drawingml/2006/table">
            <a:tbl>
              <a:tblPr rtl="1" firstRow="1" bandRow="1">
                <a:tableStyleId>{5C22544A-7EE6-4342-B048-85BDC9FD1C3A}</a:tableStyleId>
              </a:tblPr>
              <a:tblGrid>
                <a:gridCol w="7297473">
                  <a:extLst>
                    <a:ext uri="{9D8B030D-6E8A-4147-A177-3AD203B41FA5}">
                      <a16:colId xmlns:a16="http://schemas.microsoft.com/office/drawing/2014/main" val="20000"/>
                    </a:ext>
                  </a:extLst>
                </a:gridCol>
                <a:gridCol w="1165842">
                  <a:extLst>
                    <a:ext uri="{9D8B030D-6E8A-4147-A177-3AD203B41FA5}">
                      <a16:colId xmlns:a16="http://schemas.microsoft.com/office/drawing/2014/main" val="20001"/>
                    </a:ext>
                  </a:extLst>
                </a:gridCol>
                <a:gridCol w="1165842">
                  <a:extLst>
                    <a:ext uri="{9D8B030D-6E8A-4147-A177-3AD203B41FA5}">
                      <a16:colId xmlns:a16="http://schemas.microsoft.com/office/drawing/2014/main" val="20002"/>
                    </a:ext>
                  </a:extLst>
                </a:gridCol>
                <a:gridCol w="1165842">
                  <a:extLst>
                    <a:ext uri="{9D8B030D-6E8A-4147-A177-3AD203B41FA5}">
                      <a16:colId xmlns:a16="http://schemas.microsoft.com/office/drawing/2014/main" val="20003"/>
                    </a:ext>
                  </a:extLst>
                </a:gridCol>
              </a:tblGrid>
              <a:tr h="370840">
                <a:tc>
                  <a:txBody>
                    <a:bodyPr/>
                    <a:lstStyle/>
                    <a:p>
                      <a:pPr rtl="1"/>
                      <a:endParaRPr lang="he-IL" dirty="0"/>
                    </a:p>
                  </a:txBody>
                  <a:tcPr/>
                </a:tc>
                <a:tc>
                  <a:txBody>
                    <a:bodyPr/>
                    <a:lstStyle/>
                    <a:p>
                      <a:pPr algn="r" rtl="1">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Bcl2l1_1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Bcl2l1_2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Bcl2l1_3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מספר הרצפים שמופו לכל הכרומוזום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2010820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7948516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3359340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rtl="1"/>
                      <a:r>
                        <a:rPr lang="he-IL" dirty="0" smtClean="0"/>
                        <a:t>מספר הרצפים שמופו למיקום ה-</a:t>
                      </a:r>
                      <a:r>
                        <a:rPr lang="en-US" dirty="0" smtClean="0"/>
                        <a:t>bait</a:t>
                      </a:r>
                      <a:endParaRPr lang="he-IL" dirty="0"/>
                    </a:p>
                  </a:txBody>
                  <a:tcPr/>
                </a:tc>
                <a:tc>
                  <a:txBody>
                    <a:bodyPr/>
                    <a:lstStyle/>
                    <a:p>
                      <a:pPr rtl="1"/>
                      <a:r>
                        <a:rPr lang="he-IL" dirty="0" smtClean="0"/>
                        <a:t>894479</a:t>
                      </a:r>
                      <a:endParaRPr lang="he-IL" dirty="0"/>
                    </a:p>
                  </a:txBody>
                  <a:tcPr/>
                </a:tc>
                <a:tc>
                  <a:txBody>
                    <a:bodyPr/>
                    <a:lstStyle/>
                    <a:p>
                      <a:pPr rtl="1"/>
                      <a:r>
                        <a:rPr lang="he-IL" sz="1800" kern="1200" dirty="0" smtClean="0">
                          <a:solidFill>
                            <a:schemeClr val="dk1"/>
                          </a:solidFill>
                          <a:effectLst/>
                          <a:latin typeface="+mn-lt"/>
                          <a:ea typeface="+mn-ea"/>
                          <a:cs typeface="+mn-cs"/>
                        </a:rPr>
                        <a:t>3959721</a:t>
                      </a:r>
                      <a:endParaRPr lang="he-IL" dirty="0"/>
                    </a:p>
                  </a:txBody>
                  <a:tcPr/>
                </a:tc>
                <a:tc>
                  <a:txBody>
                    <a:bodyPr/>
                    <a:lstStyle/>
                    <a:p>
                      <a:pPr rtl="1"/>
                      <a:r>
                        <a:rPr lang="he-IL" sz="1800" kern="1200" smtClean="0">
                          <a:solidFill>
                            <a:schemeClr val="dk1"/>
                          </a:solidFill>
                          <a:effectLst/>
                          <a:latin typeface="+mn-lt"/>
                          <a:ea typeface="+mn-ea"/>
                          <a:cs typeface="+mn-cs"/>
                        </a:rPr>
                        <a:t>1651615</a:t>
                      </a:r>
                      <a:endParaRPr lang="he-IL" dirty="0"/>
                    </a:p>
                  </a:txBody>
                  <a:tcPr/>
                </a:tc>
                <a:extLst>
                  <a:ext uri="{0D108BD9-81ED-4DB2-BD59-A6C34878D82A}">
                    <a16:rowId xmlns:a16="http://schemas.microsoft.com/office/drawing/2014/main" val="10002"/>
                  </a:ext>
                </a:extLst>
              </a:tr>
              <a:tr h="370840">
                <a:tc>
                  <a:txBody>
                    <a:bodyPr/>
                    <a:lstStyle/>
                    <a:p>
                      <a:pPr rtl="1"/>
                      <a:r>
                        <a:rPr lang="he-IL" dirty="0" smtClean="0"/>
                        <a:t>מספר</a:t>
                      </a:r>
                      <a:r>
                        <a:rPr lang="he-IL" baseline="0" dirty="0" smtClean="0"/>
                        <a:t> הרצפים שמופו לאתר החיתוך הסמוך ביותר למקום ה-</a:t>
                      </a:r>
                      <a:r>
                        <a:rPr lang="en-US" baseline="0" dirty="0" smtClean="0"/>
                        <a:t>bait</a:t>
                      </a:r>
                      <a:r>
                        <a:rPr lang="he-IL" baseline="0" dirty="0" smtClean="0"/>
                        <a:t> (מרחק </a:t>
                      </a:r>
                      <a:r>
                        <a:rPr lang="en-US" baseline="0" dirty="0" smtClean="0"/>
                        <a:t>15 </a:t>
                      </a:r>
                      <a:r>
                        <a:rPr lang="en-US" baseline="0" dirty="0" err="1" smtClean="0"/>
                        <a:t>bp</a:t>
                      </a:r>
                      <a:r>
                        <a:rPr lang="he-IL" baseline="0" dirty="0" smtClean="0"/>
                        <a:t>)</a:t>
                      </a:r>
                      <a:endParaRPr lang="he-IL" dirty="0"/>
                    </a:p>
                  </a:txBody>
                  <a:tcPr/>
                </a:tc>
                <a:tc>
                  <a:txBody>
                    <a:bodyPr/>
                    <a:lstStyle/>
                    <a:p>
                      <a:pPr rtl="1"/>
                      <a:r>
                        <a:rPr lang="he-IL" sz="1800" kern="1200" dirty="0" smtClean="0">
                          <a:solidFill>
                            <a:schemeClr val="dk1"/>
                          </a:solidFill>
                          <a:effectLst/>
                          <a:latin typeface="+mn-lt"/>
                          <a:ea typeface="+mn-ea"/>
                          <a:cs typeface="+mn-cs"/>
                        </a:rPr>
                        <a:t>886754</a:t>
                      </a:r>
                      <a:endParaRPr lang="he-IL" dirty="0"/>
                    </a:p>
                  </a:txBody>
                  <a:tcPr/>
                </a:tc>
                <a:tc>
                  <a:txBody>
                    <a:bodyPr/>
                    <a:lstStyle/>
                    <a:p>
                      <a:pPr rtl="1"/>
                      <a:r>
                        <a:rPr lang="he-IL" sz="1800" kern="1200" dirty="0" smtClean="0">
                          <a:solidFill>
                            <a:schemeClr val="dk1"/>
                          </a:solidFill>
                          <a:effectLst/>
                          <a:latin typeface="+mn-lt"/>
                          <a:ea typeface="+mn-ea"/>
                          <a:cs typeface="+mn-cs"/>
                        </a:rPr>
                        <a:t>3959398</a:t>
                      </a:r>
                      <a:endParaRPr lang="he-IL" dirty="0"/>
                    </a:p>
                  </a:txBody>
                  <a:tcPr/>
                </a:tc>
                <a:tc>
                  <a:txBody>
                    <a:bodyPr/>
                    <a:lstStyle/>
                    <a:p>
                      <a:pPr rtl="1"/>
                      <a:r>
                        <a:rPr lang="he-IL" sz="1800" kern="1200" dirty="0" smtClean="0">
                          <a:solidFill>
                            <a:schemeClr val="dk1"/>
                          </a:solidFill>
                          <a:effectLst/>
                          <a:latin typeface="+mn-lt"/>
                          <a:ea typeface="+mn-ea"/>
                          <a:cs typeface="+mn-cs"/>
                        </a:rPr>
                        <a:t>1651085</a:t>
                      </a:r>
                      <a:endParaRPr lang="he-IL" dirty="0"/>
                    </a:p>
                  </a:txBody>
                  <a:tcPr/>
                </a:tc>
                <a:extLst>
                  <a:ext uri="{0D108BD9-81ED-4DB2-BD59-A6C34878D82A}">
                    <a16:rowId xmlns:a16="http://schemas.microsoft.com/office/drawing/2014/main" val="10003"/>
                  </a:ext>
                </a:extLst>
              </a:tr>
              <a:tr h="370840">
                <a:tc>
                  <a:txBody>
                    <a:bodyPr/>
                    <a:lstStyle/>
                    <a:p>
                      <a:pPr rtl="1"/>
                      <a:r>
                        <a:rPr lang="he-IL" dirty="0" smtClean="0"/>
                        <a:t>מספר הרצפים שמופו לכל הכרומוזום בקיזוז 2 השורות הנ"ל</a:t>
                      </a:r>
                      <a:endParaRPr lang="he-IL" dirty="0"/>
                    </a:p>
                  </a:txBody>
                  <a:tcPr/>
                </a:tc>
                <a:tc>
                  <a:txBody>
                    <a:bodyPr/>
                    <a:lstStyle/>
                    <a:p>
                      <a:pPr rtl="1"/>
                      <a:r>
                        <a:rPr lang="he-IL" sz="1800" kern="1200" dirty="0" smtClean="0">
                          <a:solidFill>
                            <a:schemeClr val="dk1"/>
                          </a:solidFill>
                          <a:effectLst/>
                          <a:latin typeface="+mn-lt"/>
                          <a:ea typeface="+mn-ea"/>
                          <a:cs typeface="+mn-cs"/>
                        </a:rPr>
                        <a:t>229587</a:t>
                      </a:r>
                      <a:endParaRPr lang="he-IL" dirty="0"/>
                    </a:p>
                  </a:txBody>
                  <a:tcPr/>
                </a:tc>
                <a:tc>
                  <a:txBody>
                    <a:bodyPr/>
                    <a:lstStyle/>
                    <a:p>
                      <a:pPr rtl="1"/>
                      <a:r>
                        <a:rPr lang="he-IL" sz="1800" kern="1200" dirty="0" smtClean="0">
                          <a:solidFill>
                            <a:schemeClr val="dk1"/>
                          </a:solidFill>
                          <a:effectLst/>
                          <a:latin typeface="+mn-lt"/>
                          <a:ea typeface="+mn-ea"/>
                          <a:cs typeface="+mn-cs"/>
                        </a:rPr>
                        <a:t>29397</a:t>
                      </a:r>
                      <a:endParaRPr lang="he-IL" dirty="0"/>
                    </a:p>
                  </a:txBody>
                  <a:tcPr/>
                </a:tc>
                <a:tc>
                  <a:txBody>
                    <a:bodyPr/>
                    <a:lstStyle/>
                    <a:p>
                      <a:pPr rtl="1"/>
                      <a:r>
                        <a:rPr lang="he-IL" sz="1800" kern="1200" dirty="0" smtClean="0">
                          <a:solidFill>
                            <a:schemeClr val="dk1"/>
                          </a:solidFill>
                          <a:effectLst/>
                          <a:latin typeface="+mn-lt"/>
                          <a:ea typeface="+mn-ea"/>
                          <a:cs typeface="+mn-cs"/>
                        </a:rPr>
                        <a:t>56640</a:t>
                      </a:r>
                      <a:endParaRPr lang="he-IL" dirty="0"/>
                    </a:p>
                  </a:txBody>
                  <a:tcPr/>
                </a:tc>
                <a:extLst>
                  <a:ext uri="{0D108BD9-81ED-4DB2-BD59-A6C34878D82A}">
                    <a16:rowId xmlns:a16="http://schemas.microsoft.com/office/drawing/2014/main" val="10004"/>
                  </a:ext>
                </a:extLst>
              </a:tr>
            </a:tbl>
          </a:graphicData>
        </a:graphic>
      </p:graphicFrame>
      <p:sp>
        <p:nvSpPr>
          <p:cNvPr id="9" name="כותרת 1"/>
          <p:cNvSpPr txBox="1">
            <a:spLocks/>
          </p:cNvSpPr>
          <p:nvPr/>
        </p:nvSpPr>
        <p:spPr>
          <a:xfrm>
            <a:off x="311149" y="302471"/>
            <a:ext cx="11569699" cy="1523154"/>
          </a:xfrm>
          <a:prstGeom prst="rect">
            <a:avLst/>
          </a:prstGeom>
        </p:spPr>
        <p:txBody>
          <a:bodyPr vert="horz" lIns="91440" tIns="45720" rIns="91440" bIns="45720" rtlCol="1" anchor="ctr">
            <a:normAutofit fontScale="6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he-IL" sz="22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700" dirty="0">
                <a:solidFill>
                  <a:srgbClr val="FFC000">
                    <a:lumMod val="40000"/>
                    <a:lumOff val="60000"/>
                  </a:srgbClr>
                </a:solidFill>
                <a:latin typeface="Calibri" panose="020F0502020204030204"/>
                <a:ea typeface="+mn-ea"/>
                <a:cs typeface="Arial" panose="020B0604020202020204" pitchFamily="34" charset="0"/>
              </a:rPr>
              <a:t>אנליזה בבנייה </a:t>
            </a:r>
            <a:r>
              <a:rPr lang="he-IL" sz="4700" dirty="0" smtClean="0">
                <a:solidFill>
                  <a:srgbClr val="FFC000">
                    <a:lumMod val="40000"/>
                    <a:lumOff val="60000"/>
                  </a:srgbClr>
                </a:solidFill>
                <a:latin typeface="Calibri" panose="020F0502020204030204"/>
                <a:ea typeface="+mn-ea"/>
                <a:cs typeface="Arial" panose="020B0604020202020204" pitchFamily="34" charset="0"/>
              </a:rPr>
              <a:t>עצמית</a:t>
            </a:r>
            <a:r>
              <a:rPr lang="he-IL" dirty="0" smtClean="0"/>
              <a:t/>
            </a:r>
            <a:br>
              <a:rPr lang="he-IL" dirty="0" smtClean="0"/>
            </a:br>
            <a:r>
              <a:rPr lang="he-IL" sz="7300" dirty="0" smtClean="0">
                <a:solidFill>
                  <a:schemeClr val="accent2">
                    <a:lumMod val="60000"/>
                    <a:lumOff val="40000"/>
                  </a:schemeClr>
                </a:solidFill>
              </a:rPr>
              <a:t>המשך דיון בבניית </a:t>
            </a:r>
            <a:r>
              <a:rPr lang="he-IL" sz="7300" dirty="0" err="1" smtClean="0">
                <a:solidFill>
                  <a:schemeClr val="accent2">
                    <a:lumMod val="60000"/>
                    <a:lumOff val="40000"/>
                  </a:schemeClr>
                </a:solidFill>
              </a:rPr>
              <a:t>נירמול</a:t>
            </a:r>
            <a:r>
              <a:rPr lang="he-IL" sz="7300" dirty="0" smtClean="0">
                <a:solidFill>
                  <a:schemeClr val="accent2">
                    <a:lumMod val="60000"/>
                    <a:lumOff val="40000"/>
                  </a:schemeClr>
                </a:solidFill>
              </a:rPr>
              <a:t> שיתאים למטרת </a:t>
            </a:r>
            <a:r>
              <a:rPr lang="he-IL" sz="7300" dirty="0" err="1" smtClean="0">
                <a:solidFill>
                  <a:schemeClr val="accent2">
                    <a:lumMod val="60000"/>
                    <a:lumOff val="40000"/>
                  </a:schemeClr>
                </a:solidFill>
              </a:rPr>
              <a:t>הפרוייקט</a:t>
            </a:r>
            <a:r>
              <a:rPr lang="he-IL" sz="7300" dirty="0" smtClean="0">
                <a:solidFill>
                  <a:schemeClr val="accent2">
                    <a:lumMod val="60000"/>
                    <a:lumOff val="40000"/>
                  </a:schemeClr>
                </a:solidFill>
              </a:rPr>
              <a:t> השנייה</a:t>
            </a:r>
            <a:endParaRPr lang="he-IL" sz="2700" dirty="0">
              <a:solidFill>
                <a:schemeClr val="accent2">
                  <a:lumMod val="60000"/>
                  <a:lumOff val="40000"/>
                </a:schemeClr>
              </a:solidFill>
            </a:endParaRPr>
          </a:p>
        </p:txBody>
      </p:sp>
    </p:spTree>
    <p:extLst>
      <p:ext uri="{BB962C8B-B14F-4D97-AF65-F5344CB8AC3E}">
        <p14:creationId xmlns:p14="http://schemas.microsoft.com/office/powerpoint/2010/main" val="4036310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1800" dirty="0" smtClean="0"/>
              <a:t>הטבלה הנ"ל מראה את התוצאות ב-</a:t>
            </a:r>
            <a:r>
              <a:rPr lang="en-US" sz="1800" dirty="0" smtClean="0"/>
              <a:t>Bcl2l1</a:t>
            </a:r>
            <a:r>
              <a:rPr lang="he-IL" sz="1800" dirty="0" smtClean="0"/>
              <a:t> אך גם בשאר ה-</a:t>
            </a:r>
            <a:r>
              <a:rPr lang="en-US" sz="1800" dirty="0" smtClean="0"/>
              <a:t>baits</a:t>
            </a:r>
            <a:r>
              <a:rPr lang="he-IL" sz="1800" dirty="0" smtClean="0"/>
              <a:t> יש תוצאות דומות, בחלקם זה מתרחש רק במיקום ה-</a:t>
            </a:r>
            <a:r>
              <a:rPr lang="en-US" sz="1800" dirty="0" smtClean="0"/>
              <a:t>bait</a:t>
            </a:r>
            <a:r>
              <a:rPr lang="he-IL" sz="1800" dirty="0" smtClean="0"/>
              <a:t>, ובחלקם כמו כאן גם במיקום שלידו.</a:t>
            </a:r>
          </a:p>
          <a:p>
            <a:pPr marL="0" indent="0">
              <a:buNone/>
            </a:pPr>
            <a:r>
              <a:rPr lang="he-IL" sz="1800" dirty="0" smtClean="0"/>
              <a:t>כך שכדי לנרמל בין ניסויים אין לחלק את הרצפים בכל מיקום במספר הרצפים שמופו לכל הכרומוזום, אלא במספר הרצפים שמופו לכל הכרומוזום מלבד לסביבתו הקרובה ביותר של מיקום ה-</a:t>
            </a:r>
            <a:r>
              <a:rPr lang="en-US" sz="1800" dirty="0" smtClean="0"/>
              <a:t>bait</a:t>
            </a:r>
            <a:r>
              <a:rPr lang="he-IL" sz="1800" dirty="0" smtClean="0"/>
              <a:t>.</a:t>
            </a:r>
          </a:p>
          <a:p>
            <a:pPr marL="0" indent="0">
              <a:buNone/>
            </a:pPr>
            <a:r>
              <a:rPr lang="he-IL" sz="1800" dirty="0" smtClean="0"/>
              <a:t>"סביבתו הקרובה ביותר" – בכל תשעת ה-</a:t>
            </a:r>
            <a:r>
              <a:rPr lang="en-US" sz="1800" dirty="0" smtClean="0"/>
              <a:t>baits</a:t>
            </a:r>
            <a:r>
              <a:rPr lang="he-IL" sz="1800" dirty="0" smtClean="0"/>
              <a:t> זה כלל לכל היותר את מיקום ה-</a:t>
            </a:r>
            <a:r>
              <a:rPr lang="en-US" sz="1800" dirty="0" smtClean="0"/>
              <a:t>bait</a:t>
            </a:r>
            <a:r>
              <a:rPr lang="he-IL" sz="1800" dirty="0" smtClean="0"/>
              <a:t> ואתר החיתוך שלידו, אך מכיוון שאולי בניסויים שאחר ה-</a:t>
            </a:r>
            <a:r>
              <a:rPr lang="en-US" sz="1800" dirty="0" err="1" smtClean="0"/>
              <a:t>crispr</a:t>
            </a:r>
            <a:r>
              <a:rPr lang="he-IL" sz="1800" dirty="0" smtClean="0"/>
              <a:t> "הסביבה הקרובה ביותר" תגדל, </a:t>
            </a:r>
            <a:r>
              <a:rPr lang="he-IL" sz="1800" dirty="0"/>
              <a:t>אז ליתר ביטחון כללתי </a:t>
            </a:r>
            <a:r>
              <a:rPr lang="he-IL" sz="1800" dirty="0" smtClean="0"/>
              <a:t>בזה את כל אתרי החיתוך שנמצאים במרחק של עד  </a:t>
            </a:r>
            <a:r>
              <a:rPr lang="en-US" sz="1800" dirty="0" smtClean="0"/>
              <a:t>1.5 kb</a:t>
            </a:r>
            <a:r>
              <a:rPr lang="he-IL" sz="1800" dirty="0" smtClean="0"/>
              <a:t>  מה-</a:t>
            </a:r>
            <a:r>
              <a:rPr lang="en-US" sz="1800" dirty="0" smtClean="0"/>
              <a:t>bait</a:t>
            </a:r>
            <a:r>
              <a:rPr lang="he-IL" sz="1800" dirty="0" smtClean="0"/>
              <a:t>. </a:t>
            </a:r>
          </a:p>
          <a:p>
            <a:pPr marL="0" indent="0">
              <a:buNone/>
            </a:pPr>
            <a:r>
              <a:rPr lang="he-IL" sz="1800" dirty="0" smtClean="0"/>
              <a:t>אז אלגוריתם </a:t>
            </a:r>
            <a:r>
              <a:rPr lang="he-IL" sz="1800" dirty="0" err="1" smtClean="0"/>
              <a:t>הנירמול</a:t>
            </a:r>
            <a:r>
              <a:rPr lang="he-IL" sz="1800" dirty="0" smtClean="0"/>
              <a:t> נכון לעכשיו (להלן: נירמול2) הוא:</a:t>
            </a:r>
          </a:p>
          <a:p>
            <a:pPr marL="342900" indent="-342900">
              <a:buFont typeface="+mj-lt"/>
              <a:buAutoNum type="arabicPeriod"/>
            </a:pPr>
            <a:r>
              <a:rPr lang="he-IL" sz="1800" dirty="0" err="1" smtClean="0"/>
              <a:t>סכימת</a:t>
            </a:r>
            <a:r>
              <a:rPr lang="he-IL" sz="1800" dirty="0" smtClean="0"/>
              <a:t> הרצפים שמופו לכרומוזום מלבד אלו שמופו ל- </a:t>
            </a:r>
            <a:r>
              <a:rPr lang="en-US" sz="1800" dirty="0" smtClean="0"/>
              <a:t>3 kb</a:t>
            </a:r>
            <a:r>
              <a:rPr lang="he-IL" sz="1800" dirty="0" smtClean="0"/>
              <a:t> סביבות ה-</a:t>
            </a:r>
            <a:r>
              <a:rPr lang="en-US" sz="1800" dirty="0" smtClean="0"/>
              <a:t>bait</a:t>
            </a:r>
            <a:r>
              <a:rPr lang="he-IL" sz="1800" dirty="0" smtClean="0"/>
              <a:t>.</a:t>
            </a:r>
          </a:p>
          <a:p>
            <a:pPr marL="342900" indent="-342900">
              <a:buFont typeface="+mj-lt"/>
              <a:buAutoNum type="arabicPeriod"/>
            </a:pPr>
            <a:r>
              <a:rPr lang="he-IL" sz="1800" dirty="0" smtClean="0"/>
              <a:t>בכל אתר חיתוך, את מספר הרצפים שמופו אליו לחלק בתוצאה של השלב הקודם, ולהכפיל במיליון.</a:t>
            </a:r>
          </a:p>
          <a:p>
            <a:pPr marL="342900" indent="-342900">
              <a:buFont typeface="+mj-lt"/>
              <a:buAutoNum type="arabicPeriod"/>
            </a:pPr>
            <a:r>
              <a:rPr lang="he-IL" sz="1800" dirty="0" smtClean="0"/>
              <a:t>בכל אתר חיתוך יש להציב את – ממוצע תוצאות השלב הקודם ב-10 אתרי החיתוך שסביבתו. כלומר: ממוצע תוצאות השלב הקודם במיקומים 1-10 יהיה כתוב במיקום השישי, ושל 2-11 במיקום השביעי, וכן הלאה.</a:t>
            </a:r>
          </a:p>
        </p:txBody>
      </p:sp>
      <p:sp>
        <p:nvSpPr>
          <p:cNvPr id="8" name="כותרת 1"/>
          <p:cNvSpPr txBox="1">
            <a:spLocks/>
          </p:cNvSpPr>
          <p:nvPr/>
        </p:nvSpPr>
        <p:spPr>
          <a:xfrm>
            <a:off x="311149" y="302471"/>
            <a:ext cx="11569699" cy="1523154"/>
          </a:xfrm>
          <a:prstGeom prst="rect">
            <a:avLst/>
          </a:prstGeom>
        </p:spPr>
        <p:txBody>
          <a:bodyPr vert="horz" lIns="91440" tIns="45720" rIns="91440" bIns="45720" rtlCol="1" anchor="ctr">
            <a:normAutofit fontScale="6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he-IL" sz="22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700" dirty="0">
                <a:solidFill>
                  <a:srgbClr val="FFC000">
                    <a:lumMod val="40000"/>
                    <a:lumOff val="60000"/>
                  </a:srgbClr>
                </a:solidFill>
                <a:latin typeface="Calibri" panose="020F0502020204030204"/>
                <a:ea typeface="+mn-ea"/>
                <a:cs typeface="Arial" panose="020B0604020202020204" pitchFamily="34" charset="0"/>
              </a:rPr>
              <a:t>אנליזה בבנייה </a:t>
            </a:r>
            <a:r>
              <a:rPr lang="he-IL" sz="4700" dirty="0" smtClean="0">
                <a:solidFill>
                  <a:srgbClr val="FFC000">
                    <a:lumMod val="40000"/>
                    <a:lumOff val="60000"/>
                  </a:srgbClr>
                </a:solidFill>
                <a:latin typeface="Calibri" panose="020F0502020204030204"/>
                <a:ea typeface="+mn-ea"/>
                <a:cs typeface="Arial" panose="020B0604020202020204" pitchFamily="34" charset="0"/>
              </a:rPr>
              <a:t>עצמית</a:t>
            </a:r>
            <a:r>
              <a:rPr lang="he-IL" dirty="0" smtClean="0"/>
              <a:t/>
            </a:r>
            <a:br>
              <a:rPr lang="he-IL" dirty="0" smtClean="0"/>
            </a:br>
            <a:r>
              <a:rPr lang="he-IL" sz="7300" dirty="0" smtClean="0">
                <a:solidFill>
                  <a:schemeClr val="accent2">
                    <a:lumMod val="60000"/>
                    <a:lumOff val="40000"/>
                  </a:schemeClr>
                </a:solidFill>
              </a:rPr>
              <a:t>המשך דיון בבניית </a:t>
            </a:r>
            <a:r>
              <a:rPr lang="he-IL" sz="7300" dirty="0" err="1" smtClean="0">
                <a:solidFill>
                  <a:schemeClr val="accent2">
                    <a:lumMod val="60000"/>
                    <a:lumOff val="40000"/>
                  </a:schemeClr>
                </a:solidFill>
              </a:rPr>
              <a:t>נירמול</a:t>
            </a:r>
            <a:r>
              <a:rPr lang="he-IL" sz="7300" dirty="0" smtClean="0">
                <a:solidFill>
                  <a:schemeClr val="accent2">
                    <a:lumMod val="60000"/>
                    <a:lumOff val="40000"/>
                  </a:schemeClr>
                </a:solidFill>
              </a:rPr>
              <a:t> שיתאים למטרת </a:t>
            </a:r>
            <a:r>
              <a:rPr lang="he-IL" sz="7300" dirty="0" err="1" smtClean="0">
                <a:solidFill>
                  <a:schemeClr val="accent2">
                    <a:lumMod val="60000"/>
                    <a:lumOff val="40000"/>
                  </a:schemeClr>
                </a:solidFill>
              </a:rPr>
              <a:t>הפרוייקט</a:t>
            </a:r>
            <a:r>
              <a:rPr lang="he-IL" sz="7300" dirty="0" smtClean="0">
                <a:solidFill>
                  <a:schemeClr val="accent2">
                    <a:lumMod val="60000"/>
                    <a:lumOff val="40000"/>
                  </a:schemeClr>
                </a:solidFill>
              </a:rPr>
              <a:t> השנייה</a:t>
            </a:r>
            <a:endParaRPr lang="he-IL" sz="2700" dirty="0">
              <a:solidFill>
                <a:schemeClr val="accent2">
                  <a:lumMod val="60000"/>
                  <a:lumOff val="40000"/>
                </a:schemeClr>
              </a:solidFill>
            </a:endParaRPr>
          </a:p>
        </p:txBody>
      </p:sp>
    </p:spTree>
    <p:extLst>
      <p:ext uri="{BB962C8B-B14F-4D97-AF65-F5344CB8AC3E}">
        <p14:creationId xmlns:p14="http://schemas.microsoft.com/office/powerpoint/2010/main" val="4036310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sz="1800" dirty="0" smtClean="0"/>
              <a:t>תוצאות נירמול2:</a:t>
            </a:r>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endParaRPr lang="he-IL" sz="1800" dirty="0"/>
          </a:p>
          <a:p>
            <a:pPr marL="0" indent="0">
              <a:buNone/>
            </a:pPr>
            <a:r>
              <a:rPr lang="he-IL" sz="1800" dirty="0" smtClean="0"/>
              <a:t>כפי שניתן לראות בשמאל שלושת שורות הגרף, אותו טווח נבחר לשלושתם (0-1000), והתוצאות נראים יחסית מאד דומים. הדבר חוזר על עצמו ברוב מוחלט של ה-</a:t>
            </a:r>
            <a:r>
              <a:rPr lang="en-US" sz="1800" dirty="0" smtClean="0"/>
              <a:t>baits</a:t>
            </a:r>
            <a:r>
              <a:rPr lang="he-IL" sz="1800" dirty="0" smtClean="0"/>
              <a:t> שכל 3 ניסויים שנעשים באותו </a:t>
            </a:r>
            <a:r>
              <a:rPr lang="en-US" sz="1800" dirty="0" smtClean="0"/>
              <a:t>bait</a:t>
            </a:r>
            <a:r>
              <a:rPr lang="he-IL" sz="1800" dirty="0" smtClean="0"/>
              <a:t> מפיקים גרף דומה לאחר נירמול2.</a:t>
            </a:r>
          </a:p>
          <a:p>
            <a:pPr marL="0" indent="0">
              <a:buNone/>
            </a:pPr>
            <a:r>
              <a:rPr lang="he-IL" sz="1800" dirty="0" smtClean="0"/>
              <a:t>מה שאומר שאם חיתוך ה-</a:t>
            </a:r>
            <a:r>
              <a:rPr lang="en-US" sz="1800" dirty="0" err="1" smtClean="0"/>
              <a:t>crispr</a:t>
            </a:r>
            <a:r>
              <a:rPr lang="he-IL" sz="1800" dirty="0" smtClean="0"/>
              <a:t> לא יסיר את הגבול ולא ישבש את המבנה המרחבי אז בניסויי ה-</a:t>
            </a:r>
            <a:r>
              <a:rPr lang="en-US" sz="1800" dirty="0" smtClean="0"/>
              <a:t>4C</a:t>
            </a:r>
            <a:r>
              <a:rPr lang="he-IL" sz="1800" smtClean="0"/>
              <a:t> שלאחריו </a:t>
            </a:r>
            <a:r>
              <a:rPr lang="he-IL" sz="1800" dirty="0" smtClean="0"/>
              <a:t>נצפה לקבל גרפים דומים לגרפים שהתקבלו לפניו (מלבד תזוזה של הגרף בגודל המקטע שהוסר על ידי ה-</a:t>
            </a:r>
            <a:r>
              <a:rPr lang="en-US" sz="1800" dirty="0" err="1" smtClean="0"/>
              <a:t>crispr</a:t>
            </a:r>
            <a:r>
              <a:rPr lang="he-IL" sz="1800" dirty="0" smtClean="0"/>
              <a:t>).</a:t>
            </a:r>
          </a:p>
          <a:p>
            <a:pPr marL="0" indent="0">
              <a:buNone/>
            </a:pPr>
            <a:r>
              <a:rPr lang="he-IL" sz="1800" dirty="0" smtClean="0"/>
              <a:t>כך שאם הגרפים שלאחריו יראו קירבה מרחבית אל המתחם הסמוך גדול יותר מהגרפים שלפניו זה יהווה סיוע לטענה שהחיתוך גרם לאיחוד המתחמים.</a:t>
            </a:r>
          </a:p>
        </p:txBody>
      </p:sp>
      <p:pic>
        <p:nvPicPr>
          <p:cNvPr id="4" name="תמונה 3"/>
          <p:cNvPicPr>
            <a:picLocks noChangeAspect="1"/>
          </p:cNvPicPr>
          <p:nvPr/>
        </p:nvPicPr>
        <p:blipFill>
          <a:blip r:embed="rId2"/>
          <a:stretch>
            <a:fillRect/>
          </a:stretch>
        </p:blipFill>
        <p:spPr>
          <a:xfrm>
            <a:off x="1599572" y="2155704"/>
            <a:ext cx="8992855" cy="1733792"/>
          </a:xfrm>
          <a:prstGeom prst="rect">
            <a:avLst/>
          </a:prstGeom>
        </p:spPr>
      </p:pic>
      <p:sp>
        <p:nvSpPr>
          <p:cNvPr id="5" name="כותרת 1"/>
          <p:cNvSpPr txBox="1">
            <a:spLocks/>
          </p:cNvSpPr>
          <p:nvPr/>
        </p:nvSpPr>
        <p:spPr>
          <a:xfrm>
            <a:off x="838200" y="407287"/>
            <a:ext cx="10515600" cy="1325563"/>
          </a:xfrm>
          <a:prstGeom prst="rect">
            <a:avLst/>
          </a:prstGeom>
        </p:spPr>
        <p:txBody>
          <a:bodyPr vert="horz" lIns="91440" tIns="45720" rIns="91440" bIns="45720" rtlCol="1" anchor="ct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600" dirty="0">
                <a:solidFill>
                  <a:prstClr val="white"/>
                </a:solidFill>
                <a:latin typeface="Calibri" panose="020F0502020204030204"/>
                <a:ea typeface="+mn-ea"/>
                <a:cs typeface="Arial" panose="020B0604020202020204" pitchFamily="34" charset="0"/>
              </a:rPr>
              <a:t/>
            </a:r>
            <a:br>
              <a:rPr lang="he-IL" sz="1600" dirty="0">
                <a:solidFill>
                  <a:prstClr val="white"/>
                </a:solidFill>
                <a:latin typeface="Calibri" panose="020F0502020204030204"/>
                <a:ea typeface="+mn-ea"/>
                <a:cs typeface="Arial" panose="020B0604020202020204" pitchFamily="34" charset="0"/>
              </a:rPr>
            </a:br>
            <a:r>
              <a:rPr lang="he-IL" sz="2900" dirty="0">
                <a:solidFill>
                  <a:srgbClr val="FFC000">
                    <a:lumMod val="40000"/>
                    <a:lumOff val="60000"/>
                  </a:srgbClr>
                </a:solidFill>
                <a:latin typeface="Calibri" panose="020F0502020204030204"/>
                <a:ea typeface="+mn-ea"/>
                <a:cs typeface="Arial" panose="020B0604020202020204" pitchFamily="34" charset="0"/>
              </a:rPr>
              <a:t>אנליזה בבנייה עצמית</a:t>
            </a:r>
            <a:r>
              <a:rPr lang="he-IL" sz="1600" dirty="0">
                <a:solidFill>
                  <a:prstClr val="white"/>
                </a:solidFill>
                <a:latin typeface="Calibri" panose="020F0502020204030204"/>
                <a:ea typeface="+mn-ea"/>
                <a:cs typeface="Arial" panose="020B0604020202020204" pitchFamily="34" charset="0"/>
              </a:rPr>
              <a:t/>
            </a:r>
            <a:br>
              <a:rPr lang="he-IL" sz="1600" dirty="0">
                <a:solidFill>
                  <a:prstClr val="white"/>
                </a:solidFill>
                <a:latin typeface="Calibri" panose="020F0502020204030204"/>
                <a:ea typeface="+mn-ea"/>
                <a:cs typeface="Arial" panose="020B0604020202020204" pitchFamily="34" charset="0"/>
              </a:rPr>
            </a:br>
            <a:r>
              <a:rPr lang="he-IL" sz="4500" dirty="0" smtClean="0">
                <a:solidFill>
                  <a:srgbClr val="ED7D31">
                    <a:lumMod val="60000"/>
                    <a:lumOff val="40000"/>
                  </a:srgbClr>
                </a:solidFill>
                <a:latin typeface="Calibri" panose="020F0502020204030204"/>
                <a:ea typeface="+mn-ea"/>
                <a:cs typeface="Arial" panose="020B0604020202020204" pitchFamily="34" charset="0"/>
              </a:rPr>
              <a:t>תוצאות נירמול2 ומטרת </a:t>
            </a:r>
            <a:r>
              <a:rPr lang="he-IL" sz="4500" dirty="0" err="1">
                <a:solidFill>
                  <a:srgbClr val="ED7D31">
                    <a:lumMod val="60000"/>
                    <a:lumOff val="40000"/>
                  </a:srgbClr>
                </a:solidFill>
                <a:latin typeface="Calibri" panose="020F0502020204030204"/>
                <a:ea typeface="+mn-ea"/>
                <a:cs typeface="Arial" panose="020B0604020202020204" pitchFamily="34" charset="0"/>
              </a:rPr>
              <a:t>הפרוייקט</a:t>
            </a:r>
            <a:r>
              <a:rPr lang="he-IL" sz="4500" dirty="0">
                <a:solidFill>
                  <a:srgbClr val="ED7D31">
                    <a:lumMod val="60000"/>
                    <a:lumOff val="40000"/>
                  </a:srgbClr>
                </a:solidFill>
                <a:latin typeface="Calibri" panose="020F0502020204030204"/>
                <a:ea typeface="+mn-ea"/>
                <a:cs typeface="Arial" panose="020B0604020202020204" pitchFamily="34" charset="0"/>
              </a:rPr>
              <a:t> </a:t>
            </a:r>
            <a:r>
              <a:rPr lang="he-IL" sz="4500" dirty="0" smtClean="0">
                <a:solidFill>
                  <a:srgbClr val="ED7D31">
                    <a:lumMod val="60000"/>
                    <a:lumOff val="40000"/>
                  </a:srgbClr>
                </a:solidFill>
                <a:latin typeface="Calibri" panose="020F0502020204030204"/>
                <a:ea typeface="+mn-ea"/>
                <a:cs typeface="Arial" panose="020B0604020202020204" pitchFamily="34" charset="0"/>
              </a:rPr>
              <a:t>השנייה</a:t>
            </a:r>
            <a:endParaRPr lang="he-IL" sz="2400" dirty="0">
              <a:solidFill>
                <a:srgbClr val="ED7D31">
                  <a:lumMod val="60000"/>
                  <a:lumOff val="40000"/>
                </a:srgbClr>
              </a:solidFill>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8414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marL="0" indent="0">
              <a:buNone/>
            </a:pPr>
            <a:r>
              <a:rPr lang="he-IL" sz="2000" dirty="0" smtClean="0"/>
              <a:t>מה שכן, ישנה תנודתיות די גדולה בגרף.</a:t>
            </a:r>
            <a:endParaRPr lang="he-IL" sz="2000" dirty="0"/>
          </a:p>
          <a:p>
            <a:pPr marL="0" indent="0">
              <a:buNone/>
            </a:pPr>
            <a:r>
              <a:rPr lang="he-IL" sz="2000" dirty="0" smtClean="0"/>
              <a:t>אמנם ברובו זה כנראה עקב תנודתיות </a:t>
            </a:r>
            <a:r>
              <a:rPr lang="he-IL" sz="2000" dirty="0" err="1" smtClean="0"/>
              <a:t>אמיתית</a:t>
            </a:r>
            <a:r>
              <a:rPr lang="he-IL" sz="2000" dirty="0" smtClean="0"/>
              <a:t> </a:t>
            </a:r>
            <a:r>
              <a:rPr lang="he-IL" sz="2000" dirty="0" err="1" smtClean="0"/>
              <a:t>בקירבה</a:t>
            </a:r>
            <a:r>
              <a:rPr lang="he-IL" sz="2000" dirty="0" smtClean="0"/>
              <a:t> המרחבית, ולא עקב אקראיות, שהרי ברובו זה חוזר על עצמו בשלושת הניסויים.</a:t>
            </a:r>
            <a:endParaRPr lang="he-IL" sz="2000" dirty="0"/>
          </a:p>
          <a:p>
            <a:pPr marL="0" indent="0">
              <a:buNone/>
            </a:pPr>
            <a:r>
              <a:rPr lang="he-IL" sz="2000" dirty="0" smtClean="0"/>
              <a:t>למרות זאת, תנודתיות זו יכולה להקשות על ההשוואה לתוצאות של אחרי ה-</a:t>
            </a:r>
            <a:r>
              <a:rPr lang="en-US" sz="2000" dirty="0" err="1" smtClean="0"/>
              <a:t>crispr</a:t>
            </a:r>
            <a:r>
              <a:rPr lang="he-IL" sz="2000" dirty="0" smtClean="0"/>
              <a:t>, כי יתכן ובחלק מהמיקומים שבמתחם הסמוך יהיה קירבה מרחבית גדולה יותר בתוצאות שאחרי ה-</a:t>
            </a:r>
            <a:r>
              <a:rPr lang="en-US" sz="2000" dirty="0" err="1" smtClean="0"/>
              <a:t>crispr</a:t>
            </a:r>
            <a:r>
              <a:rPr lang="he-IL" sz="2000" dirty="0" smtClean="0"/>
              <a:t>, ובחלק מהמיקומים לא יהיה הבדל.</a:t>
            </a:r>
          </a:p>
          <a:p>
            <a:pPr marL="0" indent="0">
              <a:buNone/>
            </a:pPr>
            <a:r>
              <a:rPr lang="en-US" sz="2000" dirty="0" smtClean="0"/>
              <a:t/>
            </a:r>
            <a:br>
              <a:rPr lang="en-US" sz="2000" dirty="0" smtClean="0"/>
            </a:br>
            <a:r>
              <a:rPr lang="he-IL" sz="2000" dirty="0" smtClean="0"/>
              <a:t>לפיכך מומלץ לחשב ממוצע אזורי.</a:t>
            </a:r>
            <a:endParaRPr lang="he-IL" sz="2000" dirty="0"/>
          </a:p>
          <a:p>
            <a:pPr marL="0" indent="0">
              <a:buNone/>
            </a:pPr>
            <a:r>
              <a:rPr lang="he-IL" sz="2000" dirty="0" smtClean="0"/>
              <a:t>לעיל התקמצנו בגודל החלון לחישוב הממוצע, זאת משום שכשדנו לעניין המטרה הראשונה של </a:t>
            </a:r>
            <a:r>
              <a:rPr lang="he-IL" sz="2000" dirty="0" err="1" smtClean="0"/>
              <a:t>הפרוייקט</a:t>
            </a:r>
            <a:r>
              <a:rPr lang="he-IL" sz="2000" dirty="0" smtClean="0"/>
              <a:t> היה חשוב מאד </a:t>
            </a:r>
            <a:r>
              <a:rPr lang="he-IL" sz="2000" dirty="0" err="1" smtClean="0"/>
              <a:t>הרזולוצייה</a:t>
            </a:r>
            <a:r>
              <a:rPr lang="he-IL" sz="2000" dirty="0" smtClean="0"/>
              <a:t>, כדי לראות היטב את הגבול וכמה שיותר לדייק במיקומו, זאת לצורך התכנון היכן לחתוך עם ה-</a:t>
            </a:r>
            <a:r>
              <a:rPr lang="en-US" sz="2000" dirty="0" err="1" smtClean="0"/>
              <a:t>crispr</a:t>
            </a:r>
            <a:r>
              <a:rPr lang="he-IL" sz="2000" dirty="0" smtClean="0"/>
              <a:t>. אך לעניין המטרה השנייה לא חשוב </a:t>
            </a:r>
            <a:r>
              <a:rPr lang="he-IL" sz="2000" dirty="0" err="1" smtClean="0"/>
              <a:t>רזולוצייה</a:t>
            </a:r>
            <a:r>
              <a:rPr lang="he-IL" sz="2000" dirty="0" smtClean="0"/>
              <a:t> גבוהה, העיקר שבממוצע אזורי נוכל לראות האם </a:t>
            </a:r>
            <a:r>
              <a:rPr lang="he-IL" sz="2000" dirty="0" err="1" smtClean="0"/>
              <a:t>הקירבה</a:t>
            </a:r>
            <a:r>
              <a:rPr lang="he-IL" sz="2000" dirty="0" smtClean="0"/>
              <a:t> המרחבית למתחם הסמוך גדלה.</a:t>
            </a:r>
          </a:p>
          <a:p>
            <a:pPr marL="0" indent="0">
              <a:buNone/>
            </a:pPr>
            <a:r>
              <a:rPr lang="en-US" sz="2000" dirty="0" smtClean="0"/>
              <a:t/>
            </a:r>
            <a:br>
              <a:rPr lang="en-US" sz="2000" dirty="0" smtClean="0"/>
            </a:br>
            <a:r>
              <a:rPr lang="he-IL" sz="2000" dirty="0" smtClean="0"/>
              <a:t>אז לצורך המטרה השנייה נגדיל את גודל החלון </a:t>
            </a:r>
            <a:r>
              <a:rPr lang="he-IL" sz="2000" dirty="0" err="1" smtClean="0"/>
              <a:t>שבנירמול</a:t>
            </a:r>
            <a:r>
              <a:rPr lang="he-IL" sz="2000" dirty="0" smtClean="0"/>
              <a:t> האחרון ל-60. </a:t>
            </a:r>
            <a:endParaRPr lang="he-IL" sz="2000" dirty="0"/>
          </a:p>
        </p:txBody>
      </p:sp>
      <p:sp>
        <p:nvSpPr>
          <p:cNvPr id="7" name="כותרת 1"/>
          <p:cNvSpPr txBox="1">
            <a:spLocks/>
          </p:cNvSpPr>
          <p:nvPr/>
        </p:nvSpPr>
        <p:spPr>
          <a:xfrm>
            <a:off x="1" y="302471"/>
            <a:ext cx="12192000" cy="1523154"/>
          </a:xfrm>
          <a:prstGeom prst="rect">
            <a:avLst/>
          </a:prstGeom>
        </p:spPr>
        <p:txBody>
          <a:bodyPr vert="horz" lIns="91440" tIns="45720" rIns="91440" bIns="45720" rtlCol="1" anchor="ctr">
            <a:normAutofit fontScale="6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he-IL" sz="22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4700" dirty="0">
                <a:solidFill>
                  <a:srgbClr val="FFC000">
                    <a:lumMod val="40000"/>
                    <a:lumOff val="60000"/>
                  </a:srgbClr>
                </a:solidFill>
                <a:latin typeface="Calibri" panose="020F0502020204030204"/>
                <a:ea typeface="+mn-ea"/>
                <a:cs typeface="Arial" panose="020B0604020202020204" pitchFamily="34" charset="0"/>
              </a:rPr>
              <a:t>אנליזה בבנייה </a:t>
            </a:r>
            <a:r>
              <a:rPr lang="he-IL" sz="4700" dirty="0" smtClean="0">
                <a:solidFill>
                  <a:srgbClr val="FFC000">
                    <a:lumMod val="40000"/>
                    <a:lumOff val="60000"/>
                  </a:srgbClr>
                </a:solidFill>
                <a:latin typeface="Calibri" panose="020F0502020204030204"/>
                <a:ea typeface="+mn-ea"/>
                <a:cs typeface="Arial" panose="020B0604020202020204" pitchFamily="34" charset="0"/>
              </a:rPr>
              <a:t>עצמית</a:t>
            </a:r>
            <a:r>
              <a:rPr lang="he-IL" dirty="0" smtClean="0"/>
              <a:t/>
            </a:r>
            <a:br>
              <a:rPr lang="he-IL" dirty="0" smtClean="0"/>
            </a:br>
            <a:r>
              <a:rPr lang="he-IL" sz="7300" dirty="0" smtClean="0">
                <a:solidFill>
                  <a:schemeClr val="accent2">
                    <a:lumMod val="60000"/>
                    <a:lumOff val="40000"/>
                  </a:schemeClr>
                </a:solidFill>
              </a:rPr>
              <a:t>דיון בשיפור </a:t>
            </a:r>
            <a:r>
              <a:rPr lang="he-IL" sz="7300" dirty="0" err="1" smtClean="0">
                <a:solidFill>
                  <a:schemeClr val="accent2">
                    <a:lumMod val="60000"/>
                    <a:lumOff val="40000"/>
                  </a:schemeClr>
                </a:solidFill>
              </a:rPr>
              <a:t>הנירמול</a:t>
            </a:r>
            <a:r>
              <a:rPr lang="he-IL" sz="7300" dirty="0" smtClean="0">
                <a:solidFill>
                  <a:schemeClr val="accent2">
                    <a:lumMod val="60000"/>
                    <a:lumOff val="40000"/>
                  </a:schemeClr>
                </a:solidFill>
              </a:rPr>
              <a:t> כך שיתאים יותר למטרת </a:t>
            </a:r>
            <a:r>
              <a:rPr lang="he-IL" sz="7300" dirty="0" err="1" smtClean="0">
                <a:solidFill>
                  <a:schemeClr val="accent2">
                    <a:lumMod val="60000"/>
                    <a:lumOff val="40000"/>
                  </a:schemeClr>
                </a:solidFill>
              </a:rPr>
              <a:t>הפרוייקט</a:t>
            </a:r>
            <a:r>
              <a:rPr lang="he-IL" sz="7300" dirty="0" smtClean="0">
                <a:solidFill>
                  <a:schemeClr val="accent2">
                    <a:lumMod val="60000"/>
                    <a:lumOff val="40000"/>
                  </a:schemeClr>
                </a:solidFill>
              </a:rPr>
              <a:t> השנייה</a:t>
            </a:r>
            <a:endParaRPr lang="he-IL" sz="2700" dirty="0">
              <a:solidFill>
                <a:schemeClr val="accent2">
                  <a:lumMod val="60000"/>
                  <a:lumOff val="40000"/>
                </a:schemeClr>
              </a:solidFill>
            </a:endParaRPr>
          </a:p>
        </p:txBody>
      </p:sp>
    </p:spTree>
    <p:extLst>
      <p:ext uri="{BB962C8B-B14F-4D97-AF65-F5344CB8AC3E}">
        <p14:creationId xmlns:p14="http://schemas.microsoft.com/office/powerpoint/2010/main" val="362399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71600" y="365125"/>
            <a:ext cx="10515600" cy="1325563"/>
          </a:xfrm>
        </p:spPr>
        <p:txBody>
          <a:bodyPr/>
          <a:lstStyle/>
          <a:p>
            <a:pPr algn="ctr"/>
            <a:r>
              <a:rPr lang="he-IL" sz="2800" dirty="0" smtClean="0"/>
              <a:t>המשך  </a:t>
            </a:r>
            <a:r>
              <a:rPr lang="he-IL" dirty="0" smtClean="0">
                <a:solidFill>
                  <a:schemeClr val="accent4">
                    <a:lumMod val="40000"/>
                    <a:lumOff val="60000"/>
                  </a:schemeClr>
                </a:solidFill>
              </a:rPr>
              <a:t>המחקר הכללי:</a:t>
            </a:r>
            <a:endParaRPr lang="he-IL" dirty="0">
              <a:solidFill>
                <a:schemeClr val="accent4">
                  <a:lumMod val="40000"/>
                  <a:lumOff val="60000"/>
                </a:schemeClr>
              </a:solidFill>
            </a:endParaRPr>
          </a:p>
        </p:txBody>
      </p:sp>
      <p:sp>
        <p:nvSpPr>
          <p:cNvPr id="3" name="מציין מיקום תוכן 2"/>
          <p:cNvSpPr>
            <a:spLocks noGrp="1"/>
          </p:cNvSpPr>
          <p:nvPr>
            <p:ph sz="half" idx="1"/>
          </p:nvPr>
        </p:nvSpPr>
        <p:spPr/>
        <p:txBody>
          <a:bodyPr>
            <a:normAutofit/>
          </a:bodyPr>
          <a:lstStyle/>
          <a:p>
            <a:pPr marL="0" indent="0">
              <a:buNone/>
            </a:pPr>
            <a:r>
              <a:rPr lang="he-IL" b="1" u="sng" dirty="0" smtClean="0"/>
              <a:t>בדיקת ההשערה</a:t>
            </a:r>
            <a:r>
              <a:rPr lang="he-IL" dirty="0" smtClean="0"/>
              <a:t>:</a:t>
            </a:r>
          </a:p>
          <a:p>
            <a:pPr marL="0" indent="0">
              <a:buNone/>
            </a:pPr>
            <a:endParaRPr lang="he-IL" dirty="0" smtClean="0"/>
          </a:p>
          <a:p>
            <a:pPr marL="0" indent="0">
              <a:buNone/>
            </a:pPr>
            <a:r>
              <a:rPr lang="he-IL" dirty="0" smtClean="0"/>
              <a:t>איחוי שני מתחמים סמוכים שבכל </a:t>
            </a:r>
            <a:r>
              <a:rPr lang="he-IL" dirty="0"/>
              <a:t>אחד גן שמושפע אחרת על ידי </a:t>
            </a:r>
            <a:r>
              <a:rPr lang="en-US" dirty="0"/>
              <a:t>GR</a:t>
            </a:r>
            <a:r>
              <a:rPr lang="he-IL" dirty="0"/>
              <a:t>, זאת על ידי הוצאת רצף ה-</a:t>
            </a:r>
            <a:r>
              <a:rPr lang="en-US" dirty="0"/>
              <a:t>DNA</a:t>
            </a:r>
            <a:r>
              <a:rPr lang="he-IL" dirty="0"/>
              <a:t> שמפריד בין שני </a:t>
            </a:r>
            <a:r>
              <a:rPr lang="he-IL" dirty="0" smtClean="0"/>
              <a:t>המתחמים – </a:t>
            </a:r>
            <a:r>
              <a:rPr lang="he-IL" dirty="0"/>
              <a:t>באמצעות </a:t>
            </a:r>
            <a:r>
              <a:rPr lang="en-US" dirty="0"/>
              <a:t>CRISPAR/Cas9</a:t>
            </a:r>
            <a:r>
              <a:rPr lang="he-IL" dirty="0" smtClean="0"/>
              <a:t>.</a:t>
            </a:r>
          </a:p>
          <a:p>
            <a:pPr marL="0" indent="0">
              <a:buNone/>
            </a:pPr>
            <a:r>
              <a:rPr lang="he-IL" dirty="0" smtClean="0"/>
              <a:t>לאחר </a:t>
            </a:r>
            <a:r>
              <a:rPr lang="he-IL" dirty="0"/>
              <a:t>מכן ניתן לבדוק האם איחוד המתחמים השפיע על התגובה של הגנים שבתוכם </a:t>
            </a:r>
            <a:r>
              <a:rPr lang="he-IL" dirty="0" smtClean="0"/>
              <a:t>ל-</a:t>
            </a:r>
            <a:r>
              <a:rPr lang="en-US" dirty="0" smtClean="0"/>
              <a:t>GR</a:t>
            </a:r>
            <a:r>
              <a:rPr lang="he-IL" dirty="0"/>
              <a:t>.</a:t>
            </a:r>
          </a:p>
        </p:txBody>
      </p:sp>
      <p:sp>
        <p:nvSpPr>
          <p:cNvPr id="4" name="מציין מיקום תוכן 3"/>
          <p:cNvSpPr>
            <a:spLocks noGrp="1"/>
          </p:cNvSpPr>
          <p:nvPr>
            <p:ph sz="half" idx="2"/>
          </p:nvPr>
        </p:nvSpPr>
        <p:spPr/>
        <p:txBody>
          <a:bodyPr>
            <a:normAutofit/>
          </a:bodyPr>
          <a:lstStyle/>
          <a:p>
            <a:pPr marL="0" indent="0">
              <a:buNone/>
            </a:pPr>
            <a:r>
              <a:rPr lang="he-IL" b="1" u="sng" dirty="0" smtClean="0"/>
              <a:t>השערה</a:t>
            </a:r>
            <a:r>
              <a:rPr lang="he-IL" dirty="0" smtClean="0"/>
              <a:t>:</a:t>
            </a:r>
          </a:p>
          <a:p>
            <a:pPr marL="0" indent="0">
              <a:buNone/>
            </a:pPr>
            <a:endParaRPr lang="he-IL" dirty="0" smtClean="0"/>
          </a:p>
          <a:p>
            <a:pPr marL="0" indent="0">
              <a:buNone/>
            </a:pPr>
            <a:r>
              <a:rPr lang="he-IL" dirty="0" smtClean="0"/>
              <a:t>המתחם </a:t>
            </a:r>
            <a:r>
              <a:rPr lang="he-IL" dirty="0"/>
              <a:t>המרחבי שבו נמצא גן המבוקר על ידי </a:t>
            </a:r>
            <a:r>
              <a:rPr lang="el-GR" dirty="0"/>
              <a:t>GR</a:t>
            </a:r>
            <a:r>
              <a:rPr lang="he-IL" dirty="0"/>
              <a:t> מכתיב איזה השפעה יהיה ל-</a:t>
            </a:r>
            <a:r>
              <a:rPr lang="el-GR" dirty="0"/>
              <a:t>GR</a:t>
            </a:r>
            <a:r>
              <a:rPr lang="he-IL" dirty="0"/>
              <a:t> על ביטוי הגן  באמצעות אתרי הבקרה על מקטעי הגנום  שנמצאים בו. אתרי בקרה אלו כוללים אתרי קישור ל </a:t>
            </a:r>
            <a:r>
              <a:rPr lang="el-GR" dirty="0"/>
              <a:t>GR</a:t>
            </a:r>
            <a:r>
              <a:rPr lang="he-IL" dirty="0"/>
              <a:t> ולפקטורים נוספים. </a:t>
            </a:r>
          </a:p>
        </p:txBody>
      </p:sp>
    </p:spTree>
    <p:extLst>
      <p:ext uri="{BB962C8B-B14F-4D97-AF65-F5344CB8AC3E}">
        <p14:creationId xmlns:p14="http://schemas.microsoft.com/office/powerpoint/2010/main" val="3694021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marL="0" indent="0">
              <a:buNone/>
            </a:pPr>
            <a:r>
              <a:rPr lang="he-IL" sz="1800" dirty="0" smtClean="0"/>
              <a:t>הנה התוצאות:</a:t>
            </a:r>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endParaRPr lang="he-IL" sz="1800" dirty="0"/>
          </a:p>
          <a:p>
            <a:pPr marL="0" indent="0">
              <a:buNone/>
            </a:pPr>
            <a:r>
              <a:rPr lang="he-IL" sz="1800" dirty="0" smtClean="0"/>
              <a:t>הטווח להצגה הוא אותו טווח בשלושתם כמובן, הטווח שבחרתי הפעם הוא 0-250 שמאפשר לראות היטב את גובה המתחם הסמוך.</a:t>
            </a:r>
          </a:p>
          <a:p>
            <a:pPr marL="0" indent="0">
              <a:buNone/>
            </a:pPr>
            <a:r>
              <a:rPr lang="he-IL" sz="1800" dirty="0" smtClean="0"/>
              <a:t>במיקום ה-</a:t>
            </a:r>
            <a:r>
              <a:rPr lang="en-US" sz="1800" dirty="0" smtClean="0"/>
              <a:t>bait</a:t>
            </a:r>
            <a:r>
              <a:rPr lang="he-IL" sz="1800" dirty="0" smtClean="0"/>
              <a:t> רואים רווח לבן, זאת משום שבכל חלון של 60 אתרי חיתוך הממוצע כתוב באמצע החלון (ליתר דיוק: במיקום של אתר החיתוך ה-31 מתחילת החלון), מה שאומר שב-30 אתרי החיתוך בתחילת הכרומוזום, ב-29 אתרי חיתוך לפני מיקום ה-</a:t>
            </a:r>
            <a:r>
              <a:rPr lang="en-US" sz="1800" dirty="0" smtClean="0"/>
              <a:t>bait</a:t>
            </a:r>
            <a:r>
              <a:rPr lang="he-IL" sz="1800" dirty="0" smtClean="0"/>
              <a:t>, ב-30 אתרי חיתוך שלאחריו וב-29 אתרי חיתוך שבסוף הכרומוזום – אין מידע של ממוצע. מה שיוצר רווח לבן סביבות ה-</a:t>
            </a:r>
            <a:r>
              <a:rPr lang="en-US" sz="1800" dirty="0" smtClean="0"/>
              <a:t>bait</a:t>
            </a:r>
            <a:r>
              <a:rPr lang="he-IL" sz="1800" dirty="0" smtClean="0"/>
              <a:t> בגודל של 60 אתרי חיתוך, (+ רווח לבן של </a:t>
            </a:r>
            <a:r>
              <a:rPr lang="en-US" sz="1800" dirty="0" smtClean="0"/>
              <a:t>3 kb</a:t>
            </a:r>
            <a:r>
              <a:rPr lang="he-IL" sz="1800" dirty="0" smtClean="0"/>
              <a:t> סביבות ה-</a:t>
            </a:r>
            <a:r>
              <a:rPr lang="en-US" sz="1800" dirty="0" smtClean="0"/>
              <a:t>bait</a:t>
            </a:r>
            <a:r>
              <a:rPr lang="he-IL" sz="1800" dirty="0" smtClean="0"/>
              <a:t>). הדבר הזה גם קרה בגרף הקודם, רק ששם זה פחות בולט מכיוון שגודל החלון שם היה 10 אתרי חיתוך, ולא 60 כמו כאן.</a:t>
            </a:r>
          </a:p>
          <a:p>
            <a:pPr marL="0" indent="0">
              <a:buNone/>
            </a:pPr>
            <a:r>
              <a:rPr lang="he-IL" sz="1800" dirty="0" smtClean="0"/>
              <a:t>אז סיימנו עם המטרה השנייה של </a:t>
            </a:r>
            <a:r>
              <a:rPr lang="he-IL" sz="1800" dirty="0" err="1" smtClean="0"/>
              <a:t>הפרוייקט</a:t>
            </a:r>
            <a:r>
              <a:rPr lang="he-IL" sz="1800" dirty="0" smtClean="0"/>
              <a:t>, ויש לנו דרך להשוות עם התוצאות שיהיו לאחר ה-</a:t>
            </a:r>
            <a:r>
              <a:rPr lang="en-US" sz="1800" dirty="0" err="1" smtClean="0"/>
              <a:t>crispr</a:t>
            </a:r>
            <a:r>
              <a:rPr lang="he-IL" sz="1800" dirty="0" smtClean="0"/>
              <a:t>.</a:t>
            </a:r>
          </a:p>
          <a:p>
            <a:pPr marL="0" indent="0">
              <a:buNone/>
            </a:pPr>
            <a:endParaRPr lang="he-IL" sz="1800" dirty="0"/>
          </a:p>
        </p:txBody>
      </p:sp>
      <p:pic>
        <p:nvPicPr>
          <p:cNvPr id="4" name="תמונה 3"/>
          <p:cNvPicPr>
            <a:picLocks noChangeAspect="1"/>
          </p:cNvPicPr>
          <p:nvPr/>
        </p:nvPicPr>
        <p:blipFill>
          <a:blip r:embed="rId2"/>
          <a:stretch>
            <a:fillRect/>
          </a:stretch>
        </p:blipFill>
        <p:spPr>
          <a:xfrm>
            <a:off x="1705935" y="2137328"/>
            <a:ext cx="8983329" cy="1724266"/>
          </a:xfrm>
          <a:prstGeom prst="rect">
            <a:avLst/>
          </a:prstGeom>
        </p:spPr>
      </p:pic>
      <p:sp>
        <p:nvSpPr>
          <p:cNvPr id="8" name="כותרת 1"/>
          <p:cNvSpPr txBox="1">
            <a:spLocks/>
          </p:cNvSpPr>
          <p:nvPr/>
        </p:nvSpPr>
        <p:spPr>
          <a:xfrm>
            <a:off x="1" y="302471"/>
            <a:ext cx="12192000" cy="1348529"/>
          </a:xfrm>
          <a:prstGeom prst="rect">
            <a:avLst/>
          </a:prstGeom>
        </p:spPr>
        <p:txBody>
          <a:bodyPr vert="horz" lIns="91440" tIns="45720" rIns="91440" bIns="45720" rtlCol="1" anchor="ct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sz="1800" dirty="0">
                <a:solidFill>
                  <a:prstClr val="white"/>
                </a:solidFill>
                <a:latin typeface="Calibri" panose="020F0502020204030204"/>
                <a:ea typeface="+mn-ea"/>
                <a:cs typeface="Arial" panose="020B0604020202020204" pitchFamily="34" charset="0"/>
              </a:rPr>
              <a:t/>
            </a:r>
            <a:br>
              <a:rPr lang="he-IL" sz="1800" dirty="0">
                <a:solidFill>
                  <a:prstClr val="white"/>
                </a:solidFill>
                <a:latin typeface="Calibri" panose="020F0502020204030204"/>
                <a:ea typeface="+mn-ea"/>
                <a:cs typeface="Arial" panose="020B0604020202020204" pitchFamily="34" charset="0"/>
              </a:rPr>
            </a:br>
            <a:r>
              <a:rPr lang="he-IL" sz="2900" dirty="0">
                <a:solidFill>
                  <a:srgbClr val="FFC000">
                    <a:lumMod val="40000"/>
                    <a:lumOff val="60000"/>
                  </a:srgbClr>
                </a:solidFill>
                <a:latin typeface="Calibri" panose="020F0502020204030204"/>
                <a:ea typeface="+mn-ea"/>
                <a:cs typeface="Arial" panose="020B0604020202020204" pitchFamily="34" charset="0"/>
              </a:rPr>
              <a:t>אנליזה בבנייה </a:t>
            </a:r>
            <a:r>
              <a:rPr lang="he-IL" sz="2900" dirty="0" smtClean="0">
                <a:solidFill>
                  <a:srgbClr val="FFC000">
                    <a:lumMod val="40000"/>
                    <a:lumOff val="60000"/>
                  </a:srgbClr>
                </a:solidFill>
                <a:latin typeface="Calibri" panose="020F0502020204030204"/>
                <a:ea typeface="+mn-ea"/>
                <a:cs typeface="Arial" panose="020B0604020202020204" pitchFamily="34" charset="0"/>
              </a:rPr>
              <a:t>עצמית</a:t>
            </a:r>
            <a:r>
              <a:rPr lang="he-IL" dirty="0" smtClean="0"/>
              <a:t/>
            </a:r>
            <a:br>
              <a:rPr lang="he-IL" dirty="0" smtClean="0"/>
            </a:br>
            <a:r>
              <a:rPr lang="he-IL" sz="4500" dirty="0" smtClean="0">
                <a:solidFill>
                  <a:schemeClr val="accent2">
                    <a:lumMod val="60000"/>
                    <a:lumOff val="40000"/>
                  </a:schemeClr>
                </a:solidFill>
              </a:rPr>
              <a:t>תוצאות </a:t>
            </a:r>
            <a:r>
              <a:rPr lang="he-IL" sz="4500" dirty="0" err="1" smtClean="0">
                <a:solidFill>
                  <a:schemeClr val="accent2">
                    <a:lumMod val="60000"/>
                    <a:lumOff val="40000"/>
                  </a:schemeClr>
                </a:solidFill>
              </a:rPr>
              <a:t>הנירמול</a:t>
            </a:r>
            <a:r>
              <a:rPr lang="he-IL" sz="4500" dirty="0" smtClean="0">
                <a:solidFill>
                  <a:schemeClr val="accent2">
                    <a:lumMod val="60000"/>
                    <a:lumOff val="40000"/>
                  </a:schemeClr>
                </a:solidFill>
              </a:rPr>
              <a:t> המשופר</a:t>
            </a:r>
            <a:endParaRPr lang="he-IL" sz="1600" dirty="0">
              <a:solidFill>
                <a:schemeClr val="accent2">
                  <a:lumMod val="60000"/>
                  <a:lumOff val="40000"/>
                </a:schemeClr>
              </a:solidFill>
            </a:endParaRPr>
          </a:p>
        </p:txBody>
      </p:sp>
    </p:spTree>
    <p:extLst>
      <p:ext uri="{BB962C8B-B14F-4D97-AF65-F5344CB8AC3E}">
        <p14:creationId xmlns:p14="http://schemas.microsoft.com/office/powerpoint/2010/main" val="3218167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300" y="1229113"/>
            <a:ext cx="11709400" cy="4351338"/>
          </a:xfrm>
        </p:spPr>
        <p:txBody>
          <a:bodyPr>
            <a:noAutofit/>
          </a:bodyPr>
          <a:lstStyle/>
          <a:p>
            <a:pPr marL="0" indent="0">
              <a:buNone/>
            </a:pPr>
            <a:r>
              <a:rPr lang="he-IL" sz="1800" dirty="0" smtClean="0"/>
              <a:t>נחזור למטרה הראשונה של </a:t>
            </a:r>
            <a:r>
              <a:rPr lang="he-IL" sz="1800" dirty="0" err="1" smtClean="0"/>
              <a:t>הפרוייקט</a:t>
            </a:r>
            <a:r>
              <a:rPr lang="he-IL" sz="1800" dirty="0" smtClean="0"/>
              <a:t>.</a:t>
            </a:r>
          </a:p>
          <a:p>
            <a:pPr marL="0" indent="0">
              <a:buNone/>
            </a:pPr>
            <a:endParaRPr lang="he-IL" sz="1800" dirty="0" smtClean="0"/>
          </a:p>
          <a:p>
            <a:pPr marL="0" indent="0">
              <a:buNone/>
            </a:pPr>
            <a:r>
              <a:rPr lang="he-IL" sz="1800" dirty="0" smtClean="0"/>
              <a:t>אנו צריכים למצוא גבול בין מתחמים. </a:t>
            </a:r>
            <a:r>
              <a:rPr lang="he-IL" sz="1800" dirty="0" err="1" smtClean="0"/>
              <a:t>הפיתרון</a:t>
            </a:r>
            <a:r>
              <a:rPr lang="he-IL" sz="1800" dirty="0" smtClean="0"/>
              <a:t> שהבאנו לעיל הוא:</a:t>
            </a:r>
          </a:p>
          <a:p>
            <a:pPr marL="914400" lvl="2" indent="0">
              <a:buNone/>
            </a:pPr>
            <a:r>
              <a:rPr lang="he-IL" sz="1800" dirty="0" smtClean="0"/>
              <a:t>בכל שלושה חזרות שנעשו עם </a:t>
            </a:r>
            <a:r>
              <a:rPr lang="en-US" sz="1800" dirty="0" smtClean="0"/>
              <a:t>bait</a:t>
            </a:r>
            <a:r>
              <a:rPr lang="he-IL" sz="1800" dirty="0" smtClean="0"/>
              <a:t> </a:t>
            </a:r>
            <a:r>
              <a:rPr lang="he-IL" sz="1800" dirty="0" err="1" smtClean="0"/>
              <a:t>מסויים</a:t>
            </a:r>
            <a:r>
              <a:rPr lang="he-IL" sz="1800" dirty="0" smtClean="0"/>
              <a:t>, יש לחפש את </a:t>
            </a:r>
            <a:r>
              <a:rPr lang="he-IL" sz="1800" dirty="0"/>
              <a:t>הירידות המשמעותיות </a:t>
            </a:r>
            <a:r>
              <a:rPr lang="he-IL" sz="1800" dirty="0" smtClean="0"/>
              <a:t>שכיוון הירידה שלהם הוא מ-</a:t>
            </a:r>
            <a:r>
              <a:rPr lang="en-US" sz="1800" dirty="0" smtClean="0"/>
              <a:t>bait</a:t>
            </a:r>
            <a:r>
              <a:rPr lang="he-IL" sz="1800" dirty="0" smtClean="0"/>
              <a:t> זה אל ה-</a:t>
            </a:r>
            <a:r>
              <a:rPr lang="en-US" sz="1800" dirty="0" smtClean="0"/>
              <a:t>bait</a:t>
            </a:r>
            <a:r>
              <a:rPr lang="he-IL" sz="1800" dirty="0" smtClean="0"/>
              <a:t> שזווג לו.</a:t>
            </a:r>
          </a:p>
          <a:p>
            <a:pPr marL="914400" lvl="2" indent="0">
              <a:buNone/>
            </a:pPr>
            <a:r>
              <a:rPr lang="he-IL" sz="1800" dirty="0" smtClean="0"/>
              <a:t>בכל זוג </a:t>
            </a:r>
            <a:r>
              <a:rPr lang="en-US" sz="1800" dirty="0" smtClean="0"/>
              <a:t>bait</a:t>
            </a:r>
            <a:r>
              <a:rPr lang="he-IL" sz="1800" dirty="0" smtClean="0"/>
              <a:t>-ים, יש לראות בסימוני הירידות בשלב הקודם, היכן יש אזור שבו יש סמיכות רבה בין סימון ירידה משמעותית בניסוי ב-</a:t>
            </a:r>
            <a:r>
              <a:rPr lang="en-US" sz="1800" dirty="0" smtClean="0"/>
              <a:t>bait</a:t>
            </a:r>
            <a:r>
              <a:rPr lang="he-IL" sz="1800" dirty="0" smtClean="0"/>
              <a:t> אחד לסימון ירידה משמעותית בניסוי ב-</a:t>
            </a:r>
            <a:r>
              <a:rPr lang="en-US" sz="1800" dirty="0" smtClean="0"/>
              <a:t>bait</a:t>
            </a:r>
            <a:r>
              <a:rPr lang="he-IL" sz="1800" dirty="0" smtClean="0"/>
              <a:t> השני.</a:t>
            </a:r>
            <a:endParaRPr lang="he-IL" sz="1800" dirty="0"/>
          </a:p>
          <a:p>
            <a:pPr marL="914400" lvl="2" indent="0">
              <a:buNone/>
            </a:pPr>
            <a:r>
              <a:rPr lang="he-IL" sz="1800" dirty="0" smtClean="0"/>
              <a:t>באזור שבו יש את הסמיכות הגדולה ביותר של הירידות המשמעותיות ביותר, שם סביר שנמצא הגבול בין המתחמים.</a:t>
            </a:r>
          </a:p>
          <a:p>
            <a:pPr marL="0" indent="0">
              <a:buNone/>
            </a:pPr>
            <a:endParaRPr lang="he-IL" sz="1800" dirty="0" smtClean="0"/>
          </a:p>
          <a:p>
            <a:pPr marL="0" indent="0">
              <a:buNone/>
            </a:pPr>
            <a:r>
              <a:rPr lang="he-IL" sz="1800" dirty="0" smtClean="0"/>
              <a:t>כעת לאור המידע שאספנו יש שני שינויים לעשות </a:t>
            </a:r>
            <a:r>
              <a:rPr lang="he-IL" sz="1800" dirty="0" err="1" smtClean="0"/>
              <a:t>בפיתרון</a:t>
            </a:r>
            <a:r>
              <a:rPr lang="he-IL" sz="1800" dirty="0" smtClean="0"/>
              <a:t> זה:</a:t>
            </a:r>
          </a:p>
          <a:p>
            <a:pPr marL="342900" indent="-342900">
              <a:buFont typeface="+mj-lt"/>
              <a:buAutoNum type="arabicPeriod"/>
            </a:pPr>
            <a:r>
              <a:rPr lang="he-IL" sz="1800" dirty="0" smtClean="0"/>
              <a:t>בניסויים השונים שבאותו </a:t>
            </a:r>
            <a:r>
              <a:rPr lang="en-US" sz="1800" dirty="0" smtClean="0"/>
              <a:t>bait</a:t>
            </a:r>
            <a:r>
              <a:rPr lang="he-IL" sz="1800" dirty="0" smtClean="0"/>
              <a:t> התקבלו מספר רצפים שונה, ככל שהמספר יותר גבוה כך התוצאות אמורות להיות יותר </a:t>
            </a:r>
            <a:r>
              <a:rPr lang="he-IL" sz="1800" dirty="0" err="1" smtClean="0"/>
              <a:t>מדוייקות</a:t>
            </a:r>
            <a:r>
              <a:rPr lang="he-IL" sz="1800" dirty="0" smtClean="0"/>
              <a:t>. לפיכך אם יש פער רציני בין שני ניסויים בכמות הרצפים </a:t>
            </a:r>
            <a:r>
              <a:rPr lang="he-IL" sz="1800" dirty="0" err="1" smtClean="0"/>
              <a:t>שהתמפו</a:t>
            </a:r>
            <a:r>
              <a:rPr lang="he-IL" sz="1800" dirty="0" smtClean="0"/>
              <a:t> לכרומוזום ה-</a:t>
            </a:r>
            <a:r>
              <a:rPr lang="en-US" sz="1800" dirty="0" smtClean="0"/>
              <a:t>bait</a:t>
            </a:r>
            <a:r>
              <a:rPr lang="he-IL" sz="1800" dirty="0" smtClean="0"/>
              <a:t> (חוץ מאלה </a:t>
            </a:r>
            <a:r>
              <a:rPr lang="he-IL" sz="1800" dirty="0" err="1" smtClean="0"/>
              <a:t>שהתמפו</a:t>
            </a:r>
            <a:r>
              <a:rPr lang="he-IL" sz="1800" dirty="0" smtClean="0"/>
              <a:t> לסביבת ה- </a:t>
            </a:r>
            <a:r>
              <a:rPr lang="en-US" sz="1800" dirty="0" smtClean="0"/>
              <a:t>3 kb</a:t>
            </a:r>
            <a:r>
              <a:rPr lang="he-IL" sz="1800" dirty="0" smtClean="0"/>
              <a:t> של מיקום ה-</a:t>
            </a:r>
            <a:r>
              <a:rPr lang="en-US" sz="1800" dirty="0" smtClean="0"/>
              <a:t>bait</a:t>
            </a:r>
            <a:r>
              <a:rPr lang="he-IL" sz="1800" dirty="0" smtClean="0"/>
              <a:t>)   –   אז כשמדרגים ירידות עד כמה הם משמעותיות יש להתחשב יותר </a:t>
            </a:r>
            <a:r>
              <a:rPr lang="he-IL" sz="1800" dirty="0" err="1" smtClean="0"/>
              <a:t>באיך</a:t>
            </a:r>
            <a:r>
              <a:rPr lang="he-IL" sz="1800" dirty="0" smtClean="0"/>
              <a:t> </a:t>
            </a:r>
            <a:r>
              <a:rPr lang="he-IL" sz="1800" dirty="0"/>
              <a:t>ה</a:t>
            </a:r>
            <a:r>
              <a:rPr lang="he-IL" sz="1800" dirty="0" smtClean="0"/>
              <a:t>ירידות נראים בניסוי שבו כמות הרצפים גדולה יותר.</a:t>
            </a:r>
          </a:p>
          <a:p>
            <a:pPr marL="342900" indent="-342900">
              <a:buFont typeface="+mj-lt"/>
              <a:buAutoNum type="arabicPeriod"/>
            </a:pPr>
            <a:r>
              <a:rPr lang="he-IL" sz="1800" dirty="0" smtClean="0"/>
              <a:t>כעת יש לנו שלושה אנליזות לצורך קביעת הגבול, קשה לדעת איזה אנליזה "נכונה" יותר, כי </a:t>
            </a:r>
            <a:r>
              <a:rPr lang="he-IL" sz="1800" dirty="0" err="1" smtClean="0"/>
              <a:t>בנייית</a:t>
            </a:r>
            <a:r>
              <a:rPr lang="he-IL" sz="1800" dirty="0" smtClean="0"/>
              <a:t> האנליזות מבוססת הרבה על השערות איזה הטיות אמורות להיות בניסוי </a:t>
            </a:r>
            <a:r>
              <a:rPr lang="en-US" sz="1800" dirty="0" smtClean="0"/>
              <a:t>4C</a:t>
            </a:r>
            <a:r>
              <a:rPr lang="he-IL" sz="1800" dirty="0" smtClean="0"/>
              <a:t>, ושום אנליזה אינה 100%. כמו כן מסתבר שבגבול בין המתחמים יש ירידה מספיק חזקה שלמרות הטיות שונות יוכלו לראות אותה. לפיכך בבואנו לדרג את הירידות השונות ננסה להתחשב בשלושת האנליזות. לגבי האנליזה שבבנייה עצמית נשתמש בחלון בגודל 10 ולא ב-60 כדי לא לאבד את </a:t>
            </a:r>
            <a:r>
              <a:rPr lang="he-IL" sz="1800" dirty="0" err="1" smtClean="0"/>
              <a:t>הרזולוצייה</a:t>
            </a:r>
            <a:r>
              <a:rPr lang="he-IL" sz="1800" dirty="0" smtClean="0"/>
              <a:t>.</a:t>
            </a:r>
            <a:endParaRPr lang="he-IL" sz="1800" dirty="0"/>
          </a:p>
        </p:txBody>
      </p:sp>
      <p:sp>
        <p:nvSpPr>
          <p:cNvPr id="4" name="כותרת 1"/>
          <p:cNvSpPr txBox="1">
            <a:spLocks/>
          </p:cNvSpPr>
          <p:nvPr/>
        </p:nvSpPr>
        <p:spPr>
          <a:xfrm>
            <a:off x="482600" y="-93"/>
            <a:ext cx="112268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דיון במציאת גבול בין מתחמים – מטרת </a:t>
            </a:r>
            <a:r>
              <a:rPr lang="he-IL" sz="4500" dirty="0" err="1" smtClean="0">
                <a:solidFill>
                  <a:schemeClr val="accent2">
                    <a:lumMod val="60000"/>
                    <a:lumOff val="40000"/>
                  </a:schemeClr>
                </a:solidFill>
              </a:rPr>
              <a:t>הפרוייקט</a:t>
            </a:r>
            <a:r>
              <a:rPr lang="he-IL" sz="4500" dirty="0" smtClean="0">
                <a:solidFill>
                  <a:schemeClr val="accent2">
                    <a:lumMod val="60000"/>
                    <a:lumOff val="40000"/>
                  </a:schemeClr>
                </a:solidFill>
              </a:rPr>
              <a:t> הראשונה</a:t>
            </a:r>
            <a:endParaRPr lang="he-IL" sz="2500" dirty="0">
              <a:solidFill>
                <a:schemeClr val="accent2">
                  <a:lumMod val="60000"/>
                  <a:lumOff val="40000"/>
                </a:schemeClr>
              </a:solidFill>
            </a:endParaRPr>
          </a:p>
        </p:txBody>
      </p:sp>
    </p:spTree>
    <p:extLst>
      <p:ext uri="{BB962C8B-B14F-4D97-AF65-F5344CB8AC3E}">
        <p14:creationId xmlns:p14="http://schemas.microsoft.com/office/powerpoint/2010/main" val="376590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1800" dirty="0" smtClean="0"/>
              <a:t>נמחיש כעת מציאת גבול בין מתחמים, בהתאם </a:t>
            </a:r>
            <a:r>
              <a:rPr lang="he-IL" sz="1800" dirty="0" err="1" smtClean="0"/>
              <a:t>לפיתרון</a:t>
            </a:r>
            <a:r>
              <a:rPr lang="he-IL" sz="1800" dirty="0" smtClean="0"/>
              <a:t> הנ"ל.</a:t>
            </a:r>
          </a:p>
          <a:p>
            <a:pPr marL="0" indent="0">
              <a:buNone/>
            </a:pPr>
            <a:r>
              <a:rPr lang="he-IL" sz="1800" dirty="0" smtClean="0"/>
              <a:t>עד עכשיו המחשנו </a:t>
            </a:r>
            <a:r>
              <a:rPr lang="he-IL" sz="1800" dirty="0" err="1" smtClean="0"/>
              <a:t>הכל</a:t>
            </a:r>
            <a:r>
              <a:rPr lang="he-IL" sz="1800" dirty="0" smtClean="0"/>
              <a:t> על הגנים בכרומוזום 2, אז כעת נפנה לזוג הגנים בכרומוזום 4.</a:t>
            </a:r>
          </a:p>
          <a:p>
            <a:pPr marL="0" indent="0">
              <a:buNone/>
            </a:pPr>
            <a:r>
              <a:rPr lang="he-IL" sz="1800" dirty="0" smtClean="0"/>
              <a:t>ראשית לנתונים כמה רצפים </a:t>
            </a:r>
            <a:r>
              <a:rPr lang="he-IL" sz="1800" dirty="0" err="1" smtClean="0"/>
              <a:t>התמפו</a:t>
            </a:r>
            <a:r>
              <a:rPr lang="he-IL" sz="1800" dirty="0" smtClean="0"/>
              <a:t> לכרומוזום 4 מלבד ל- </a:t>
            </a:r>
            <a:r>
              <a:rPr lang="en-US" sz="1800" dirty="0" smtClean="0"/>
              <a:t>3 kb</a:t>
            </a:r>
            <a:r>
              <a:rPr lang="he-IL" sz="1800" dirty="0" smtClean="0"/>
              <a:t> מסביב ל-</a:t>
            </a:r>
            <a:r>
              <a:rPr lang="en-US" sz="1800" dirty="0" smtClean="0"/>
              <a:t>bait</a:t>
            </a:r>
            <a:r>
              <a:rPr lang="he-IL" sz="1800" dirty="0" smtClean="0"/>
              <a:t>:</a:t>
            </a:r>
          </a:p>
          <a:p>
            <a:pPr marL="0" indent="0">
              <a:buNone/>
            </a:pPr>
            <a:endParaRPr lang="he-IL" sz="1800" dirty="0"/>
          </a:p>
          <a:p>
            <a:pPr marL="0" indent="0">
              <a:buNone/>
            </a:pPr>
            <a:endParaRPr lang="he-IL" sz="1800" dirty="0" smtClean="0"/>
          </a:p>
          <a:p>
            <a:pPr marL="0" indent="0">
              <a:buNone/>
            </a:pPr>
            <a:endParaRPr lang="he-IL" sz="1800" dirty="0"/>
          </a:p>
          <a:p>
            <a:pPr marL="0" indent="0">
              <a:buNone/>
            </a:pPr>
            <a:endParaRPr lang="he-IL" sz="1800" dirty="0" smtClean="0"/>
          </a:p>
          <a:p>
            <a:pPr marL="0" indent="0">
              <a:buNone/>
            </a:pPr>
            <a:endParaRPr lang="he-IL" sz="1800" dirty="0" smtClean="0"/>
          </a:p>
          <a:p>
            <a:pPr marL="0" indent="0">
              <a:buNone/>
            </a:pPr>
            <a:r>
              <a:rPr lang="he-IL" sz="1800" dirty="0" smtClean="0"/>
              <a:t>בשני הגנים בניסוי 1 התקבלו הרבה יותר רצפים בפער משמעותי מאשר בשני הניסויים האחרים. כך שיש לתת יותר משמעות לירידות שרואים בניסוי 1. (בפרט ב-</a:t>
            </a:r>
            <a:r>
              <a:rPr lang="en-US" sz="1800" dirty="0" smtClean="0"/>
              <a:t>Tmem222</a:t>
            </a:r>
            <a:r>
              <a:rPr lang="he-IL" sz="1800" dirty="0" smtClean="0"/>
              <a:t> שבניסויים 2 ו-3 התקבלו מעט מאד רצפים)</a:t>
            </a:r>
          </a:p>
          <a:p>
            <a:pPr marL="0" indent="0">
              <a:buNone/>
            </a:pPr>
            <a:endParaRPr lang="he-IL" sz="1800" dirty="0" smtClean="0"/>
          </a:p>
          <a:p>
            <a:pPr marL="0" indent="0">
              <a:buNone/>
            </a:pPr>
            <a:endParaRPr lang="he-IL" sz="1800" dirty="0"/>
          </a:p>
        </p:txBody>
      </p:sp>
      <p:graphicFrame>
        <p:nvGraphicFramePr>
          <p:cNvPr id="4" name="טבלה 3"/>
          <p:cNvGraphicFramePr>
            <a:graphicFrameLocks noGrp="1"/>
          </p:cNvGraphicFramePr>
          <p:nvPr>
            <p:extLst>
              <p:ext uri="{D42A27DB-BD31-4B8C-83A1-F6EECF244321}">
                <p14:modId xmlns:p14="http://schemas.microsoft.com/office/powerpoint/2010/main" val="1077905556"/>
              </p:ext>
            </p:extLst>
          </p:nvPr>
        </p:nvGraphicFramePr>
        <p:xfrm>
          <a:off x="2946400" y="3043766"/>
          <a:ext cx="8128000" cy="1381760"/>
        </p:xfrm>
        <a:graphic>
          <a:graphicData uri="http://schemas.openxmlformats.org/drawingml/2006/table">
            <a:tbl>
              <a:tblPr rtl="1"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r" rtl="1"/>
                      <a:r>
                        <a:rPr lang="he-IL" dirty="0" smtClean="0"/>
                        <a:t>              מס' הניסוי</a:t>
                      </a:r>
                    </a:p>
                    <a:p>
                      <a:pPr algn="r" rtl="1"/>
                      <a:r>
                        <a:rPr lang="he-IL" dirty="0" smtClean="0"/>
                        <a:t>שם הגן</a:t>
                      </a:r>
                      <a:endParaRPr lang="he-IL" dirty="0"/>
                    </a:p>
                  </a:txBody>
                  <a:tcPr anchor="ctr">
                    <a:lnTlToBr w="12700" cap="flat" cmpd="sng" algn="ctr">
                      <a:solidFill>
                        <a:schemeClr val="tx1"/>
                      </a:solidFill>
                      <a:prstDash val="solid"/>
                      <a:round/>
                      <a:headEnd type="none" w="med" len="med"/>
                      <a:tailEnd type="none" w="med" len="med"/>
                    </a:lnTlToBr>
                  </a:tcPr>
                </a:tc>
                <a:tc>
                  <a:txBody>
                    <a:bodyPr/>
                    <a:lstStyle/>
                    <a:p>
                      <a:pPr algn="ctr" rtl="1"/>
                      <a:r>
                        <a:rPr lang="he-IL" dirty="0" smtClean="0"/>
                        <a:t>1</a:t>
                      </a:r>
                      <a:endParaRPr lang="he-IL" dirty="0"/>
                    </a:p>
                  </a:txBody>
                  <a:tcPr anchor="ctr"/>
                </a:tc>
                <a:tc>
                  <a:txBody>
                    <a:bodyPr/>
                    <a:lstStyle/>
                    <a:p>
                      <a:pPr algn="ctr" rtl="1"/>
                      <a:r>
                        <a:rPr lang="he-IL" dirty="0" smtClean="0"/>
                        <a:t>2</a:t>
                      </a:r>
                      <a:endParaRPr lang="he-IL" dirty="0"/>
                    </a:p>
                  </a:txBody>
                  <a:tcPr anchor="ctr"/>
                </a:tc>
                <a:tc>
                  <a:txBody>
                    <a:bodyPr/>
                    <a:lstStyle/>
                    <a:p>
                      <a:pPr algn="ctr" rtl="1"/>
                      <a:r>
                        <a:rPr lang="he-IL" dirty="0" smtClean="0"/>
                        <a:t>3</a:t>
                      </a:r>
                      <a:endParaRPr lang="he-IL" dirty="0"/>
                    </a:p>
                  </a:txBody>
                  <a:tcPr anchor="ctr"/>
                </a:tc>
                <a:extLst>
                  <a:ext uri="{0D108BD9-81ED-4DB2-BD59-A6C34878D82A}">
                    <a16:rowId xmlns:a16="http://schemas.microsoft.com/office/drawing/2014/main" val="10000"/>
                  </a:ext>
                </a:extLst>
              </a:tr>
              <a:tr h="370840">
                <a:tc>
                  <a:txBody>
                    <a:bodyPr/>
                    <a:lstStyle/>
                    <a:p>
                      <a:pPr algn="ctr" rtl="1"/>
                      <a:r>
                        <a:rPr lang="en-US" dirty="0" smtClean="0"/>
                        <a:t>Tmem222</a:t>
                      </a:r>
                      <a:endParaRPr lang="he-IL" dirty="0"/>
                    </a:p>
                  </a:txBody>
                  <a:tcPr anchor="ctr"/>
                </a:tc>
                <a:tc>
                  <a:txBody>
                    <a:bodyPr/>
                    <a:lstStyle/>
                    <a:p>
                      <a:pPr algn="ctr" rtl="1"/>
                      <a:r>
                        <a:rPr lang="he-IL" smtClean="0"/>
                        <a:t>13577</a:t>
                      </a:r>
                    </a:p>
                  </a:txBody>
                  <a:tcPr anchor="ctr"/>
                </a:tc>
                <a:tc>
                  <a:txBody>
                    <a:bodyPr/>
                    <a:lstStyle/>
                    <a:p>
                      <a:pPr algn="ctr" rtl="1"/>
                      <a:r>
                        <a:rPr lang="he-IL" dirty="0" smtClean="0"/>
                        <a:t>1149</a:t>
                      </a:r>
                    </a:p>
                  </a:txBody>
                  <a:tcPr anchor="ctr"/>
                </a:tc>
                <a:tc>
                  <a:txBody>
                    <a:bodyPr/>
                    <a:lstStyle/>
                    <a:p>
                      <a:pPr algn="ctr" rtl="1"/>
                      <a:r>
                        <a:rPr lang="he-IL" dirty="0" smtClean="0"/>
                        <a:t>1629</a:t>
                      </a:r>
                    </a:p>
                  </a:txBody>
                  <a:tcPr anchor="ctr"/>
                </a:tc>
                <a:extLst>
                  <a:ext uri="{0D108BD9-81ED-4DB2-BD59-A6C34878D82A}">
                    <a16:rowId xmlns:a16="http://schemas.microsoft.com/office/drawing/2014/main" val="10001"/>
                  </a:ext>
                </a:extLst>
              </a:tr>
              <a:tr h="370840">
                <a:tc>
                  <a:txBody>
                    <a:bodyPr/>
                    <a:lstStyle/>
                    <a:p>
                      <a:pPr algn="ctr" rtl="1"/>
                      <a:r>
                        <a:rPr lang="en-US" dirty="0" smtClean="0"/>
                        <a:t>Fam46b</a:t>
                      </a:r>
                      <a:endParaRPr lang="he-IL" dirty="0"/>
                    </a:p>
                  </a:txBody>
                  <a:tcPr anchor="ctr"/>
                </a:tc>
                <a:tc>
                  <a:txBody>
                    <a:bodyPr/>
                    <a:lstStyle/>
                    <a:p>
                      <a:pPr algn="ctr" rtl="1"/>
                      <a:r>
                        <a:rPr lang="he-IL" dirty="0" smtClean="0"/>
                        <a:t>149171</a:t>
                      </a:r>
                    </a:p>
                  </a:txBody>
                  <a:tcPr anchor="ctr"/>
                </a:tc>
                <a:tc>
                  <a:txBody>
                    <a:bodyPr/>
                    <a:lstStyle/>
                    <a:p>
                      <a:pPr algn="ctr" rtl="1"/>
                      <a:r>
                        <a:rPr lang="he-IL" smtClean="0"/>
                        <a:t>27268</a:t>
                      </a:r>
                    </a:p>
                  </a:txBody>
                  <a:tcPr anchor="ctr"/>
                </a:tc>
                <a:tc>
                  <a:txBody>
                    <a:bodyPr/>
                    <a:lstStyle/>
                    <a:p>
                      <a:pPr algn="ctr" rtl="1"/>
                      <a:r>
                        <a:rPr lang="he-IL" dirty="0" smtClean="0"/>
                        <a:t>36942</a:t>
                      </a:r>
                    </a:p>
                  </a:txBody>
                  <a:tcPr anchor="ctr"/>
                </a:tc>
                <a:extLst>
                  <a:ext uri="{0D108BD9-81ED-4DB2-BD59-A6C34878D82A}">
                    <a16:rowId xmlns:a16="http://schemas.microsoft.com/office/drawing/2014/main" val="10002"/>
                  </a:ext>
                </a:extLst>
              </a:tr>
            </a:tbl>
          </a:graphicData>
        </a:graphic>
      </p:graphicFrame>
      <p:sp>
        <p:nvSpPr>
          <p:cNvPr id="10" name="כותרת 1"/>
          <p:cNvSpPr txBox="1">
            <a:spLocks/>
          </p:cNvSpPr>
          <p:nvPr/>
        </p:nvSpPr>
        <p:spPr>
          <a:xfrm>
            <a:off x="190500" y="13587"/>
            <a:ext cx="118110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המחשת </a:t>
            </a:r>
            <a:r>
              <a:rPr lang="he-IL" sz="4500" dirty="0" err="1" smtClean="0">
                <a:solidFill>
                  <a:schemeClr val="accent2">
                    <a:lumMod val="60000"/>
                    <a:lumOff val="40000"/>
                  </a:schemeClr>
                </a:solidFill>
              </a:rPr>
              <a:t>הפיתרון</a:t>
            </a:r>
            <a:r>
              <a:rPr lang="he-IL" sz="4500" dirty="0" smtClean="0">
                <a:solidFill>
                  <a:schemeClr val="accent2">
                    <a:lumMod val="60000"/>
                    <a:lumOff val="40000"/>
                  </a:schemeClr>
                </a:solidFill>
              </a:rPr>
              <a:t> לחיפוש מיקום הגבול בין מתחמים</a:t>
            </a:r>
            <a:endParaRPr lang="he-IL" sz="2500" dirty="0">
              <a:solidFill>
                <a:schemeClr val="accent2">
                  <a:lumMod val="60000"/>
                  <a:lumOff val="40000"/>
                </a:schemeClr>
              </a:solidFill>
            </a:endParaRPr>
          </a:p>
        </p:txBody>
      </p:sp>
    </p:spTree>
    <p:extLst>
      <p:ext uri="{BB962C8B-B14F-4D97-AF65-F5344CB8AC3E}">
        <p14:creationId xmlns:p14="http://schemas.microsoft.com/office/powerpoint/2010/main" val="2927907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1800" dirty="0" smtClean="0"/>
              <a:t>בשקפים הבאים נסמן את הירידות, והם ידורגו לירידות חזקות וירידות חלשות.</a:t>
            </a:r>
          </a:p>
          <a:p>
            <a:pPr marL="0" indent="0">
              <a:buNone/>
            </a:pPr>
            <a:endParaRPr lang="he-IL" sz="1800" dirty="0" smtClean="0"/>
          </a:p>
          <a:p>
            <a:pPr marL="0" indent="0">
              <a:buNone/>
            </a:pPr>
            <a:r>
              <a:rPr lang="he-IL" sz="1800" dirty="0" smtClean="0"/>
              <a:t>הפרמטרים לדירוג הירידות, כדלהלן:</a:t>
            </a:r>
          </a:p>
          <a:p>
            <a:pPr lvl="1"/>
            <a:r>
              <a:rPr lang="he-IL" sz="1800" dirty="0" smtClean="0"/>
              <a:t>ירידה שלא מופיעה בניסוי 1 לא מסומנת כלל.</a:t>
            </a:r>
          </a:p>
          <a:p>
            <a:pPr lvl="1"/>
            <a:r>
              <a:rPr lang="he-IL" sz="1800" dirty="0" smtClean="0"/>
              <a:t> ירידה שסמוכה מדי ל-</a:t>
            </a:r>
            <a:r>
              <a:rPr lang="en-US" sz="1800" dirty="0" smtClean="0"/>
              <a:t>bait</a:t>
            </a:r>
            <a:r>
              <a:rPr lang="he-IL" sz="1800" dirty="0" smtClean="0"/>
              <a:t> לא סומנה, כי באזור זה כל ריחוק קטן לינארי משפיע מאד על כמות הרצפים, כך שזה לא אומר כלום על גבול המתחם. טווח הערכים להצגה שנבחר מונע מלראות ירידות אלו.</a:t>
            </a:r>
          </a:p>
          <a:p>
            <a:pPr lvl="1"/>
            <a:r>
              <a:rPr lang="he-IL" sz="1800" dirty="0" smtClean="0"/>
              <a:t>ככל שבירידה יש איבוד גובה גדול יותר כך הירידה נחשבת יותר חזקה.</a:t>
            </a:r>
          </a:p>
          <a:p>
            <a:pPr lvl="1"/>
            <a:r>
              <a:rPr lang="he-IL" sz="1800" dirty="0" smtClean="0"/>
              <a:t>ככל שהירידה חדה יותר כך היא נחשבת יותר חזקה.</a:t>
            </a:r>
          </a:p>
          <a:p>
            <a:pPr lvl="1"/>
            <a:r>
              <a:rPr lang="he-IL" sz="1800" dirty="0" smtClean="0"/>
              <a:t>ככל שהירידה חוזרת על עצמה בניסויים 2 ו/או 3 בצורה ברורה כך היא נחשבת יותר חזקה.</a:t>
            </a:r>
          </a:p>
          <a:p>
            <a:pPr lvl="1"/>
            <a:r>
              <a:rPr lang="he-IL" sz="1800" dirty="0" smtClean="0"/>
              <a:t>ככל שהירידה מופיעה ברור ביותר אנליזות כך היא נחשבת יותר חזקה.</a:t>
            </a:r>
          </a:p>
          <a:p>
            <a:pPr lvl="1"/>
            <a:r>
              <a:rPr lang="he-IL" sz="1800" dirty="0" smtClean="0"/>
              <a:t>אם הירידה רחוקה מה-</a:t>
            </a:r>
            <a:r>
              <a:rPr lang="en-US" sz="1800" dirty="0" smtClean="0"/>
              <a:t>bait</a:t>
            </a:r>
            <a:r>
              <a:rPr lang="he-IL" sz="1800" dirty="0" smtClean="0"/>
              <a:t> אז מספיק פחות איבוד גובה כדי </a:t>
            </a:r>
            <a:r>
              <a:rPr lang="he-IL" sz="1800" dirty="0" err="1" smtClean="0"/>
              <a:t>להחשב</a:t>
            </a:r>
            <a:r>
              <a:rPr lang="he-IL" sz="1800" dirty="0" smtClean="0"/>
              <a:t> חזקה, כי ירידה קרובה ל-</a:t>
            </a:r>
            <a:r>
              <a:rPr lang="en-US" sz="1800" dirty="0" smtClean="0"/>
              <a:t>bait</a:t>
            </a:r>
            <a:r>
              <a:rPr lang="he-IL" sz="1800" dirty="0" smtClean="0"/>
              <a:t> זה פחות אומר סיום המתחם כי זה עקב הריחוק הלינארי (כלומר: בירידה שקרובה ל-</a:t>
            </a:r>
            <a:r>
              <a:rPr lang="en-US" sz="1800" dirty="0" smtClean="0"/>
              <a:t>bait</a:t>
            </a:r>
            <a:r>
              <a:rPr lang="he-IL" sz="1800" dirty="0" smtClean="0"/>
              <a:t> יש סיבה פחות להניח שירידה זו חוזרת במיקום זה גם בייחס למיקומים אחרים במתחם)</a:t>
            </a:r>
          </a:p>
          <a:p>
            <a:pPr lvl="1"/>
            <a:r>
              <a:rPr lang="he-IL" sz="1800" dirty="0" smtClean="0"/>
              <a:t>סימוני הירידות מופיעים בתחילת הירידות.</a:t>
            </a:r>
            <a:endParaRPr lang="he-IL" sz="1800" dirty="0"/>
          </a:p>
        </p:txBody>
      </p:sp>
      <p:sp>
        <p:nvSpPr>
          <p:cNvPr id="6" name="כותרת 1"/>
          <p:cNvSpPr txBox="1">
            <a:spLocks/>
          </p:cNvSpPr>
          <p:nvPr/>
        </p:nvSpPr>
        <p:spPr>
          <a:xfrm>
            <a:off x="190500" y="13587"/>
            <a:ext cx="118110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המשך המחשת </a:t>
            </a:r>
            <a:r>
              <a:rPr lang="he-IL" sz="4500" dirty="0" err="1" smtClean="0">
                <a:solidFill>
                  <a:schemeClr val="accent2">
                    <a:lumMod val="60000"/>
                    <a:lumOff val="40000"/>
                  </a:schemeClr>
                </a:solidFill>
              </a:rPr>
              <a:t>הפיתרון</a:t>
            </a:r>
            <a:r>
              <a:rPr lang="he-IL" sz="4500" dirty="0" smtClean="0">
                <a:solidFill>
                  <a:schemeClr val="accent2">
                    <a:lumMod val="60000"/>
                    <a:lumOff val="40000"/>
                  </a:schemeClr>
                </a:solidFill>
              </a:rPr>
              <a:t> לחיפוש מיקום הגבול בין מתחמים</a:t>
            </a:r>
            <a:endParaRPr lang="he-IL" sz="2500" dirty="0">
              <a:solidFill>
                <a:schemeClr val="accent2">
                  <a:lumMod val="60000"/>
                  <a:lumOff val="40000"/>
                </a:schemeClr>
              </a:solidFill>
            </a:endParaRPr>
          </a:p>
        </p:txBody>
      </p:sp>
    </p:spTree>
    <p:extLst>
      <p:ext uri="{BB962C8B-B14F-4D97-AF65-F5344CB8AC3E}">
        <p14:creationId xmlns:p14="http://schemas.microsoft.com/office/powerpoint/2010/main" val="1917757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2400" dirty="0" smtClean="0"/>
              <a:t>בשקף הבא מופיעים התוצאות של שלושת הניסויים שבהם הגן </a:t>
            </a:r>
            <a:r>
              <a:rPr lang="en-US" sz="2400" dirty="0" smtClean="0"/>
              <a:t>Tmem222</a:t>
            </a:r>
            <a:r>
              <a:rPr lang="he-IL" sz="2400" dirty="0" smtClean="0"/>
              <a:t> שימש כ-</a:t>
            </a:r>
            <a:r>
              <a:rPr lang="en-US" sz="2400" dirty="0" smtClean="0"/>
              <a:t>bait</a:t>
            </a:r>
            <a:r>
              <a:rPr lang="he-IL" sz="2400" dirty="0" smtClean="0"/>
              <a:t>.</a:t>
            </a:r>
          </a:p>
          <a:p>
            <a:pPr marL="0" indent="0">
              <a:buNone/>
            </a:pPr>
            <a:r>
              <a:rPr lang="he-IL" sz="2400" dirty="0" smtClean="0"/>
              <a:t>שלושת השורות הראשונות הם האנליזה בבנייה עצמית (חלון בגודל 10), ואז שלושה שורות </a:t>
            </a:r>
            <a:r>
              <a:rPr lang="en-US" sz="2400" dirty="0" err="1" smtClean="0"/>
              <a:t>fourSig</a:t>
            </a:r>
            <a:r>
              <a:rPr lang="he-IL" sz="2400" dirty="0" smtClean="0"/>
              <a:t>, ואז </a:t>
            </a:r>
            <a:r>
              <a:rPr lang="en-US" sz="2400" dirty="0" smtClean="0"/>
              <a:t>4C-pipeline</a:t>
            </a:r>
            <a:r>
              <a:rPr lang="he-IL" sz="2400" dirty="0" smtClean="0"/>
              <a:t>.</a:t>
            </a:r>
          </a:p>
          <a:p>
            <a:pPr marL="0" indent="0">
              <a:buNone/>
            </a:pPr>
            <a:r>
              <a:rPr lang="he-IL" sz="2400" dirty="0" smtClean="0"/>
              <a:t>מיקומי 2 ה-</a:t>
            </a:r>
            <a:r>
              <a:rPr lang="en-US" sz="2400" dirty="0" smtClean="0"/>
              <a:t>baits</a:t>
            </a:r>
            <a:r>
              <a:rPr lang="he-IL" sz="2400" dirty="0" smtClean="0"/>
              <a:t> מסומנים באדום.</a:t>
            </a:r>
          </a:p>
          <a:p>
            <a:pPr marL="0" indent="0">
              <a:buNone/>
            </a:pPr>
            <a:r>
              <a:rPr lang="he-IL" sz="2400" dirty="0" smtClean="0"/>
              <a:t>מיקומי הירידות החזקות מסומנים בירוק, מיקומי הירידות החלשות בצהוב.</a:t>
            </a:r>
          </a:p>
          <a:p>
            <a:pPr marL="0" indent="0">
              <a:buNone/>
            </a:pPr>
            <a:endParaRPr lang="he-IL" sz="2400" dirty="0" smtClean="0"/>
          </a:p>
          <a:p>
            <a:pPr marL="0" indent="0">
              <a:buNone/>
            </a:pPr>
            <a:endParaRPr lang="he-IL" sz="2400" dirty="0" smtClean="0"/>
          </a:p>
          <a:p>
            <a:pPr marL="0" indent="0">
              <a:buNone/>
            </a:pPr>
            <a:r>
              <a:rPr lang="he-IL" sz="2400" dirty="0" smtClean="0"/>
              <a:t>בשקף שאחריו מופיעים תוצאות שלושת הניסויים שבהם הגן </a:t>
            </a:r>
            <a:r>
              <a:rPr lang="en-US" sz="2400" dirty="0" smtClean="0"/>
              <a:t>Fam46b</a:t>
            </a:r>
            <a:r>
              <a:rPr lang="he-IL" sz="2400" dirty="0" smtClean="0"/>
              <a:t> שימש כ-</a:t>
            </a:r>
            <a:r>
              <a:rPr lang="en-US" sz="2400" dirty="0" smtClean="0"/>
              <a:t>bait</a:t>
            </a:r>
            <a:r>
              <a:rPr lang="he-IL" sz="2400" dirty="0" smtClean="0"/>
              <a:t>.</a:t>
            </a:r>
          </a:p>
          <a:p>
            <a:pPr marL="0" indent="0">
              <a:buNone/>
            </a:pPr>
            <a:r>
              <a:rPr lang="he-IL" sz="2400" dirty="0" smtClean="0"/>
              <a:t>מיקומי הירידות החזקות מסומנים בסגול, מיקומי הירידות החלשות מסומנים בתכלת.</a:t>
            </a:r>
          </a:p>
        </p:txBody>
      </p:sp>
      <p:sp>
        <p:nvSpPr>
          <p:cNvPr id="6" name="כותרת 1"/>
          <p:cNvSpPr txBox="1">
            <a:spLocks/>
          </p:cNvSpPr>
          <p:nvPr/>
        </p:nvSpPr>
        <p:spPr>
          <a:xfrm>
            <a:off x="190500" y="13587"/>
            <a:ext cx="118110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המשך המחשת </a:t>
            </a:r>
            <a:r>
              <a:rPr lang="he-IL" sz="4500" dirty="0" err="1" smtClean="0">
                <a:solidFill>
                  <a:schemeClr val="accent2">
                    <a:lumMod val="60000"/>
                    <a:lumOff val="40000"/>
                  </a:schemeClr>
                </a:solidFill>
              </a:rPr>
              <a:t>הפיתרון</a:t>
            </a:r>
            <a:r>
              <a:rPr lang="he-IL" sz="4500" dirty="0" smtClean="0">
                <a:solidFill>
                  <a:schemeClr val="accent2">
                    <a:lumMod val="60000"/>
                    <a:lumOff val="40000"/>
                  </a:schemeClr>
                </a:solidFill>
              </a:rPr>
              <a:t> לחיפוש מיקום הגבול בין מתחמים</a:t>
            </a:r>
            <a:endParaRPr lang="he-IL" sz="2500" dirty="0">
              <a:solidFill>
                <a:schemeClr val="accent2">
                  <a:lumMod val="60000"/>
                  <a:lumOff val="40000"/>
                </a:schemeClr>
              </a:solidFill>
            </a:endParaRPr>
          </a:p>
        </p:txBody>
      </p:sp>
    </p:spTree>
    <p:extLst>
      <p:ext uri="{BB962C8B-B14F-4D97-AF65-F5344CB8AC3E}">
        <p14:creationId xmlns:p14="http://schemas.microsoft.com/office/powerpoint/2010/main" val="588410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t="24348"/>
          <a:stretch/>
        </p:blipFill>
        <p:spPr>
          <a:xfrm>
            <a:off x="2578100" y="3111500"/>
            <a:ext cx="7048500" cy="1146451"/>
          </a:xfrm>
          <a:prstGeom prst="rect">
            <a:avLst/>
          </a:prstGeom>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t="23266"/>
          <a:stretch/>
        </p:blipFill>
        <p:spPr>
          <a:xfrm>
            <a:off x="2578100" y="4257951"/>
            <a:ext cx="7048500" cy="1162848"/>
          </a:xfrm>
          <a:prstGeom prst="rect">
            <a:avLst/>
          </a:prstGeom>
        </p:spPr>
      </p:pic>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t="24136"/>
          <a:stretch/>
        </p:blipFill>
        <p:spPr>
          <a:xfrm>
            <a:off x="2578100" y="5420799"/>
            <a:ext cx="7048500" cy="1149664"/>
          </a:xfrm>
          <a:prstGeom prst="rect">
            <a:avLst/>
          </a:prstGeom>
        </p:spPr>
      </p:pic>
      <p:pic>
        <p:nvPicPr>
          <p:cNvPr id="10" name="תמונה 9"/>
          <p:cNvPicPr>
            <a:picLocks noChangeAspect="1"/>
          </p:cNvPicPr>
          <p:nvPr/>
        </p:nvPicPr>
        <p:blipFill rotWithShape="1">
          <a:blip r:embed="rId5"/>
          <a:srcRect t="2218"/>
          <a:stretch/>
        </p:blipFill>
        <p:spPr>
          <a:xfrm>
            <a:off x="1806282" y="368300"/>
            <a:ext cx="7823784" cy="2739168"/>
          </a:xfrm>
          <a:prstGeom prst="rect">
            <a:avLst/>
          </a:prstGeom>
        </p:spPr>
      </p:pic>
    </p:spTree>
    <p:extLst>
      <p:ext uri="{BB962C8B-B14F-4D97-AF65-F5344CB8AC3E}">
        <p14:creationId xmlns:p14="http://schemas.microsoft.com/office/powerpoint/2010/main" val="3285101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t="23690"/>
          <a:stretch/>
        </p:blipFill>
        <p:spPr>
          <a:xfrm>
            <a:off x="2590800" y="3125550"/>
            <a:ext cx="7048500" cy="1156423"/>
          </a:xfrm>
          <a:prstGeom prst="rect">
            <a:avLst/>
          </a:prstGeom>
        </p:spPr>
      </p:pic>
      <p:pic>
        <p:nvPicPr>
          <p:cNvPr id="3" name="תמונה 2"/>
          <p:cNvPicPr>
            <a:picLocks noChangeAspect="1"/>
          </p:cNvPicPr>
          <p:nvPr/>
        </p:nvPicPr>
        <p:blipFill rotWithShape="1">
          <a:blip r:embed="rId3" cstate="print">
            <a:extLst>
              <a:ext uri="{28A0092B-C50C-407E-A947-70E740481C1C}">
                <a14:useLocalDpi xmlns:a14="http://schemas.microsoft.com/office/drawing/2010/main" val="0"/>
              </a:ext>
            </a:extLst>
          </a:blip>
          <a:srcRect t="23259"/>
          <a:stretch/>
        </p:blipFill>
        <p:spPr>
          <a:xfrm>
            <a:off x="2590800" y="4275214"/>
            <a:ext cx="7048500" cy="1162954"/>
          </a:xfrm>
          <a:prstGeom prst="rect">
            <a:avLst/>
          </a:prstGeom>
        </p:spPr>
      </p:pic>
      <p:pic>
        <p:nvPicPr>
          <p:cNvPr id="4" name="תמונה 3"/>
          <p:cNvPicPr>
            <a:picLocks noChangeAspect="1"/>
          </p:cNvPicPr>
          <p:nvPr/>
        </p:nvPicPr>
        <p:blipFill rotWithShape="1">
          <a:blip r:embed="rId4" cstate="print">
            <a:extLst>
              <a:ext uri="{28A0092B-C50C-407E-A947-70E740481C1C}">
                <a14:useLocalDpi xmlns:a14="http://schemas.microsoft.com/office/drawing/2010/main" val="0"/>
              </a:ext>
            </a:extLst>
          </a:blip>
          <a:srcRect t="23477"/>
          <a:stretch/>
        </p:blipFill>
        <p:spPr>
          <a:xfrm>
            <a:off x="2590800" y="5438168"/>
            <a:ext cx="7048500" cy="1159651"/>
          </a:xfrm>
          <a:prstGeom prst="rect">
            <a:avLst/>
          </a:prstGeom>
        </p:spPr>
      </p:pic>
      <p:pic>
        <p:nvPicPr>
          <p:cNvPr id="9" name="תמונה 8"/>
          <p:cNvPicPr>
            <a:picLocks noChangeAspect="1"/>
          </p:cNvPicPr>
          <p:nvPr/>
        </p:nvPicPr>
        <p:blipFill>
          <a:blip r:embed="rId5"/>
          <a:stretch>
            <a:fillRect/>
          </a:stretch>
        </p:blipFill>
        <p:spPr>
          <a:xfrm>
            <a:off x="1825155" y="383645"/>
            <a:ext cx="7832071" cy="2726721"/>
          </a:xfrm>
          <a:prstGeom prst="rect">
            <a:avLst/>
          </a:prstGeom>
        </p:spPr>
      </p:pic>
    </p:spTree>
    <p:extLst>
      <p:ext uri="{BB962C8B-B14F-4D97-AF65-F5344CB8AC3E}">
        <p14:creationId xmlns:p14="http://schemas.microsoft.com/office/powerpoint/2010/main" val="2338427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מעוגל 12"/>
          <p:cNvSpPr/>
          <p:nvPr/>
        </p:nvSpPr>
        <p:spPr>
          <a:xfrm>
            <a:off x="190500" y="1351744"/>
            <a:ext cx="5659902" cy="48252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1"/>
          <p:cNvSpPr txBox="1">
            <a:spLocks/>
          </p:cNvSpPr>
          <p:nvPr/>
        </p:nvSpPr>
        <p:spPr>
          <a:xfrm>
            <a:off x="190500" y="13587"/>
            <a:ext cx="11811000"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300" b="1" dirty="0">
                <a:solidFill>
                  <a:srgbClr val="FFC000">
                    <a:lumMod val="40000"/>
                    <a:lumOff val="60000"/>
                  </a:srgbClr>
                </a:solidFill>
                <a:latin typeface="Calibri" panose="020F0502020204030204"/>
                <a:ea typeface="+mn-ea"/>
                <a:cs typeface="Arial" panose="020B0604020202020204" pitchFamily="34" charset="0"/>
              </a:rPr>
              <a:t>– תוצאות ודיון –</a:t>
            </a:r>
            <a:r>
              <a:rPr lang="he-IL" dirty="0" smtClean="0"/>
              <a:t/>
            </a:r>
            <a:br>
              <a:rPr lang="he-IL" dirty="0" smtClean="0"/>
            </a:br>
            <a:r>
              <a:rPr lang="he-IL" sz="4500" dirty="0" smtClean="0">
                <a:solidFill>
                  <a:schemeClr val="accent2">
                    <a:lumMod val="60000"/>
                    <a:lumOff val="40000"/>
                  </a:schemeClr>
                </a:solidFill>
              </a:rPr>
              <a:t>המשך המחשת </a:t>
            </a:r>
            <a:r>
              <a:rPr lang="he-IL" sz="4500" dirty="0" err="1" smtClean="0">
                <a:solidFill>
                  <a:schemeClr val="accent2">
                    <a:lumMod val="60000"/>
                    <a:lumOff val="40000"/>
                  </a:schemeClr>
                </a:solidFill>
              </a:rPr>
              <a:t>הפיתרון</a:t>
            </a:r>
            <a:r>
              <a:rPr lang="he-IL" sz="4500" dirty="0" smtClean="0">
                <a:solidFill>
                  <a:schemeClr val="accent2">
                    <a:lumMod val="60000"/>
                    <a:lumOff val="40000"/>
                  </a:schemeClr>
                </a:solidFill>
              </a:rPr>
              <a:t> לחיפוש מיקום הגבול בין מתחמים</a:t>
            </a:r>
            <a:endParaRPr lang="he-IL" sz="2500" dirty="0">
              <a:solidFill>
                <a:schemeClr val="accent2">
                  <a:lumMod val="60000"/>
                  <a:lumOff val="40000"/>
                </a:schemeClr>
              </a:solidFill>
            </a:endParaRPr>
          </a:p>
        </p:txBody>
      </p:sp>
      <p:sp>
        <p:nvSpPr>
          <p:cNvPr id="8" name="מציין מיקום תוכן 2"/>
          <p:cNvSpPr>
            <a:spLocks noGrp="1"/>
          </p:cNvSpPr>
          <p:nvPr>
            <p:ph sz="half" idx="2"/>
          </p:nvPr>
        </p:nvSpPr>
        <p:spPr>
          <a:xfrm>
            <a:off x="6172200" y="1339150"/>
            <a:ext cx="5829300" cy="4837813"/>
          </a:xfrm>
        </p:spPr>
        <p:txBody>
          <a:bodyPr>
            <a:normAutofit lnSpcReduction="10000"/>
          </a:bodyPr>
          <a:lstStyle/>
          <a:p>
            <a:pPr marL="0" indent="0">
              <a:buNone/>
            </a:pPr>
            <a:r>
              <a:rPr lang="he-IL" dirty="0" smtClean="0"/>
              <a:t>הסגול השמאלי בשקף הקודם נמצא סמוך יחסית לירוק מהשקף שלפניו, כך שניתן לשער שזהו אזור הגבול.</a:t>
            </a:r>
          </a:p>
          <a:p>
            <a:pPr marL="0" indent="0">
              <a:buNone/>
            </a:pPr>
            <a:endParaRPr lang="he-IL" dirty="0" smtClean="0"/>
          </a:p>
          <a:p>
            <a:pPr marL="0" indent="0">
              <a:buNone/>
            </a:pPr>
            <a:r>
              <a:rPr lang="he-IL" dirty="0" smtClean="0"/>
              <a:t>לפיכך מומלץ לחתוך באמצעות </a:t>
            </a:r>
            <a:r>
              <a:rPr lang="en-US" dirty="0" err="1" smtClean="0"/>
              <a:t>crispr</a:t>
            </a:r>
            <a:r>
              <a:rPr lang="he-IL" dirty="0" smtClean="0"/>
              <a:t> משמאל הירוק עד ימין הסגול הנ"ל. </a:t>
            </a:r>
            <a:r>
              <a:rPr lang="he-IL" dirty="0" err="1" smtClean="0"/>
              <a:t>הקוארדינטות</a:t>
            </a:r>
            <a:r>
              <a:rPr lang="he-IL" dirty="0" smtClean="0"/>
              <a:t> הם בערך:   </a:t>
            </a:r>
            <a:r>
              <a:rPr lang="en-US" dirty="0" smtClean="0"/>
              <a:t>132,857,200 – 132,886,600</a:t>
            </a:r>
            <a:r>
              <a:rPr lang="he-IL" dirty="0" smtClean="0"/>
              <a:t>.</a:t>
            </a:r>
          </a:p>
          <a:p>
            <a:pPr marL="0" indent="0">
              <a:buNone/>
            </a:pPr>
            <a:endParaRPr lang="he-IL" dirty="0" smtClean="0"/>
          </a:p>
          <a:p>
            <a:pPr marL="0" indent="0">
              <a:buNone/>
            </a:pPr>
            <a:endParaRPr lang="he-IL" dirty="0"/>
          </a:p>
          <a:p>
            <a:pPr marL="0" indent="0">
              <a:buNone/>
            </a:pPr>
            <a:r>
              <a:rPr lang="he-IL" dirty="0" smtClean="0"/>
              <a:t>גודל שסביר לחתוך עם </a:t>
            </a:r>
            <a:r>
              <a:rPr lang="en-US" dirty="0" err="1" smtClean="0"/>
              <a:t>crispr</a:t>
            </a:r>
            <a:r>
              <a:rPr lang="en-US" dirty="0" smtClean="0"/>
              <a:t>/cas9</a:t>
            </a:r>
            <a:r>
              <a:rPr lang="he-IL" dirty="0" smtClean="0"/>
              <a:t> הוא עד כ- </a:t>
            </a:r>
            <a:r>
              <a:rPr lang="en-US" dirty="0" smtClean="0"/>
              <a:t>40 kb</a:t>
            </a:r>
            <a:r>
              <a:rPr lang="he-IL" dirty="0" smtClean="0"/>
              <a:t>, כך שההמלצה ישימה.</a:t>
            </a:r>
          </a:p>
          <a:p>
            <a:pPr marL="0" indent="0">
              <a:buNone/>
            </a:pPr>
            <a:endParaRPr lang="he-IL" dirty="0"/>
          </a:p>
          <a:p>
            <a:pPr marL="0" indent="0">
              <a:buNone/>
            </a:pPr>
            <a:endParaRPr lang="he-IL" dirty="0"/>
          </a:p>
        </p:txBody>
      </p:sp>
      <p:pic>
        <p:nvPicPr>
          <p:cNvPr id="10" name="מציין מיקום תוכן 9"/>
          <p:cNvPicPr>
            <a:picLocks noGrp="1" noChangeAspect="1"/>
          </p:cNvPicPr>
          <p:nvPr>
            <p:ph sz="half" idx="1"/>
          </p:nvPr>
        </p:nvPicPr>
        <p:blipFill rotWithShape="1">
          <a:blip r:embed="rId2"/>
          <a:srcRect t="2218"/>
          <a:stretch/>
        </p:blipFill>
        <p:spPr>
          <a:xfrm>
            <a:off x="437855" y="2174821"/>
            <a:ext cx="5181600" cy="1814126"/>
          </a:xfrm>
          <a:prstGeom prst="rect">
            <a:avLst/>
          </a:prstGeom>
        </p:spPr>
      </p:pic>
      <p:pic>
        <p:nvPicPr>
          <p:cNvPr id="12" name="תמונה 11"/>
          <p:cNvPicPr>
            <a:picLocks noChangeAspect="1"/>
          </p:cNvPicPr>
          <p:nvPr/>
        </p:nvPicPr>
        <p:blipFill>
          <a:blip r:embed="rId3"/>
          <a:stretch>
            <a:fillRect/>
          </a:stretch>
        </p:blipFill>
        <p:spPr>
          <a:xfrm>
            <a:off x="439055" y="4098763"/>
            <a:ext cx="5180400" cy="1803546"/>
          </a:xfrm>
          <a:prstGeom prst="rect">
            <a:avLst/>
          </a:prstGeom>
        </p:spPr>
      </p:pic>
      <p:sp>
        <p:nvSpPr>
          <p:cNvPr id="14" name="TextBox 13"/>
          <p:cNvSpPr txBox="1"/>
          <p:nvPr/>
        </p:nvSpPr>
        <p:spPr>
          <a:xfrm>
            <a:off x="633046" y="1537340"/>
            <a:ext cx="4774809" cy="461665"/>
          </a:xfrm>
          <a:prstGeom prst="rect">
            <a:avLst/>
          </a:prstGeom>
          <a:noFill/>
        </p:spPr>
        <p:txBody>
          <a:bodyPr wrap="square" rtlCol="1">
            <a:spAutoFit/>
          </a:bodyPr>
          <a:lstStyle/>
          <a:p>
            <a:r>
              <a:rPr lang="he-IL" sz="2400" dirty="0"/>
              <a:t>סימוני הירידות בשני השקפים </a:t>
            </a:r>
            <a:r>
              <a:rPr lang="he-IL" sz="2400" dirty="0" smtClean="0"/>
              <a:t>הקודמים</a:t>
            </a:r>
            <a:endParaRPr lang="he-IL" sz="2400" dirty="0"/>
          </a:p>
        </p:txBody>
      </p:sp>
    </p:spTree>
    <p:extLst>
      <p:ext uri="{BB962C8B-B14F-4D97-AF65-F5344CB8AC3E}">
        <p14:creationId xmlns:p14="http://schemas.microsoft.com/office/powerpoint/2010/main" val="2555401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635"/>
            <a:ext cx="10515600" cy="1325563"/>
          </a:xfrm>
        </p:spPr>
        <p:txBody>
          <a:bodyPr/>
          <a:lstStyle/>
          <a:p>
            <a:pPr algn="ctr"/>
            <a:r>
              <a:rPr lang="he-IL" dirty="0" smtClean="0">
                <a:solidFill>
                  <a:schemeClr val="accent4">
                    <a:lumMod val="40000"/>
                    <a:lumOff val="60000"/>
                  </a:schemeClr>
                </a:solidFill>
              </a:rPr>
              <a:t>ביבליוגרפיה</a:t>
            </a:r>
            <a:endParaRPr lang="he-IL" dirty="0">
              <a:solidFill>
                <a:schemeClr val="accent4">
                  <a:lumMod val="40000"/>
                  <a:lumOff val="60000"/>
                </a:schemeClr>
              </a:solidFill>
            </a:endParaRPr>
          </a:p>
        </p:txBody>
      </p:sp>
      <p:sp>
        <p:nvSpPr>
          <p:cNvPr id="3" name="מציין מיקום תוכן 2"/>
          <p:cNvSpPr>
            <a:spLocks noGrp="1"/>
          </p:cNvSpPr>
          <p:nvPr>
            <p:ph idx="1"/>
          </p:nvPr>
        </p:nvSpPr>
        <p:spPr>
          <a:xfrm>
            <a:off x="838200" y="1092200"/>
            <a:ext cx="10515600" cy="5422900"/>
          </a:xfrm>
        </p:spPr>
        <p:txBody>
          <a:bodyPr>
            <a:normAutofit fontScale="77500" lnSpcReduction="20000"/>
          </a:bodyPr>
          <a:lstStyle/>
          <a:p>
            <a:pPr marL="0" indent="0" algn="l" rtl="0">
              <a:buNone/>
            </a:pPr>
            <a:r>
              <a:rPr lang="en-US" dirty="0"/>
              <a:t>Dixon JR, S. S. (2012). Topological domains in mammalian genomes identified by analysis of </a:t>
            </a:r>
            <a:r>
              <a:rPr lang="en-US" dirty="0" smtClean="0"/>
              <a:t>	chromatin </a:t>
            </a:r>
            <a:r>
              <a:rPr lang="en-US" dirty="0"/>
              <a:t>interactions. </a:t>
            </a:r>
            <a:r>
              <a:rPr lang="en-US" i="1" dirty="0"/>
              <a:t>Nature</a:t>
            </a:r>
            <a:r>
              <a:rPr lang="en-US" dirty="0"/>
              <a:t>, 376-80.</a:t>
            </a:r>
          </a:p>
          <a:p>
            <a:pPr marL="0" indent="0" algn="l" rtl="0">
              <a:buNone/>
            </a:pPr>
            <a:r>
              <a:rPr lang="en-US" dirty="0"/>
              <a:t>Franke M, I. D. (2016). Formation of new chromatin domains determines pathogenicity of </a:t>
            </a:r>
            <a:r>
              <a:rPr lang="en-US" dirty="0" smtClean="0"/>
              <a:t>	genomic duplications</a:t>
            </a:r>
            <a:r>
              <a:rPr lang="en-US" dirty="0"/>
              <a:t>. </a:t>
            </a:r>
            <a:r>
              <a:rPr lang="en-US" i="1" dirty="0"/>
              <a:t>Nature</a:t>
            </a:r>
            <a:r>
              <a:rPr lang="en-US" dirty="0"/>
              <a:t>, 265-269.</a:t>
            </a:r>
          </a:p>
          <a:p>
            <a:pPr marL="0" indent="0" algn="l" rtl="0">
              <a:buNone/>
            </a:pPr>
            <a:r>
              <a:rPr lang="en-US" dirty="0" err="1"/>
              <a:t>Grbesa</a:t>
            </a:r>
            <a:r>
              <a:rPr lang="en-US" dirty="0"/>
              <a:t> I, H. O. (2017). Genomic effects of glucocorticoids. </a:t>
            </a:r>
            <a:r>
              <a:rPr lang="en-US" i="1" dirty="0" err="1"/>
              <a:t>Protoplasma</a:t>
            </a:r>
            <a:r>
              <a:rPr lang="en-US" dirty="0"/>
              <a:t>, 1175-1185.</a:t>
            </a:r>
          </a:p>
          <a:p>
            <a:pPr marL="0" indent="0" algn="l" rtl="0">
              <a:buNone/>
            </a:pPr>
            <a:r>
              <a:rPr lang="en-US" dirty="0"/>
              <a:t>Lieberman-Aiden E, v. B. (2009). Comprehensive mapping of long-range interactions </a:t>
            </a:r>
            <a:r>
              <a:rPr lang="en-US" dirty="0" smtClean="0"/>
              <a:t>	reveals </a:t>
            </a:r>
            <a:r>
              <a:rPr lang="en-US" dirty="0"/>
              <a:t>folding </a:t>
            </a:r>
            <a:r>
              <a:rPr lang="en-US" dirty="0" smtClean="0"/>
              <a:t>principles </a:t>
            </a:r>
            <a:r>
              <a:rPr lang="en-US" dirty="0"/>
              <a:t>of the human genome. </a:t>
            </a:r>
            <a:r>
              <a:rPr lang="en-US" i="1" dirty="0"/>
              <a:t>Science</a:t>
            </a:r>
            <a:r>
              <a:rPr lang="en-US" dirty="0"/>
              <a:t>, 289-93.</a:t>
            </a:r>
          </a:p>
          <a:p>
            <a:pPr marL="0" indent="0" algn="l" rtl="0">
              <a:buNone/>
            </a:pPr>
            <a:r>
              <a:rPr lang="en-US" dirty="0"/>
              <a:t>Rao SS, H. M. (2014). A 3D map of the human genome at </a:t>
            </a:r>
            <a:r>
              <a:rPr lang="en-US" dirty="0" err="1"/>
              <a:t>kilobase</a:t>
            </a:r>
            <a:r>
              <a:rPr lang="en-US" dirty="0"/>
              <a:t> resolution reveals </a:t>
            </a:r>
            <a:r>
              <a:rPr lang="en-US" dirty="0" smtClean="0"/>
              <a:t>	principles </a:t>
            </a:r>
            <a:r>
              <a:rPr lang="en-US" dirty="0"/>
              <a:t>of </a:t>
            </a:r>
            <a:r>
              <a:rPr lang="en-US" dirty="0" smtClean="0"/>
              <a:t>chromatin </a:t>
            </a:r>
            <a:r>
              <a:rPr lang="en-US" dirty="0"/>
              <a:t>looping. </a:t>
            </a:r>
            <a:r>
              <a:rPr lang="en-US" i="1" dirty="0"/>
              <a:t>Cell</a:t>
            </a:r>
            <a:r>
              <a:rPr lang="en-US" dirty="0"/>
              <a:t>, 1665-80.</a:t>
            </a:r>
          </a:p>
          <a:p>
            <a:pPr marL="0" indent="0" algn="l" rtl="0">
              <a:buNone/>
            </a:pPr>
            <a:r>
              <a:rPr lang="en-US" dirty="0"/>
              <a:t>Sexton T, Y. E. (2012). Three-dimensional folding and functional organization principles of </a:t>
            </a:r>
            <a:r>
              <a:rPr lang="en-US" dirty="0" smtClean="0"/>
              <a:t>	the Drosophila </a:t>
            </a:r>
            <a:r>
              <a:rPr lang="en-US" dirty="0"/>
              <a:t>genome. </a:t>
            </a:r>
            <a:r>
              <a:rPr lang="en-US" i="1" dirty="0"/>
              <a:t>Cell</a:t>
            </a:r>
            <a:r>
              <a:rPr lang="en-US" dirty="0"/>
              <a:t>, 458-72.</a:t>
            </a:r>
          </a:p>
          <a:p>
            <a:pPr marL="0" indent="0" algn="l" rtl="0">
              <a:buNone/>
            </a:pPr>
            <a:r>
              <a:rPr lang="en-US" dirty="0"/>
              <a:t>Szabo Q, B. F. (2019). Principles of genome folding into topologically associating domains. </a:t>
            </a:r>
            <a:r>
              <a:rPr lang="en-US" dirty="0" smtClean="0"/>
              <a:t>	</a:t>
            </a:r>
            <a:r>
              <a:rPr lang="en-US" i="1" dirty="0" err="1" smtClean="0"/>
              <a:t>Sci</a:t>
            </a:r>
            <a:r>
              <a:rPr lang="en-US" i="1" dirty="0" smtClean="0"/>
              <a:t> </a:t>
            </a:r>
            <a:r>
              <a:rPr lang="en-US" i="1" dirty="0" err="1"/>
              <a:t>Adv</a:t>
            </a:r>
            <a:r>
              <a:rPr lang="en-US" dirty="0"/>
              <a:t>, </a:t>
            </a:r>
            <a:r>
              <a:rPr lang="en-US" dirty="0" smtClean="0"/>
              <a:t>eaaw1668</a:t>
            </a:r>
            <a:r>
              <a:rPr lang="en-US" dirty="0"/>
              <a:t>.</a:t>
            </a:r>
          </a:p>
          <a:p>
            <a:pPr marL="0" indent="0" algn="l" rtl="0">
              <a:buNone/>
            </a:pPr>
            <a:r>
              <a:rPr lang="en-US" dirty="0"/>
              <a:t>van de </a:t>
            </a:r>
            <a:r>
              <a:rPr lang="en-US" dirty="0" err="1"/>
              <a:t>Werken</a:t>
            </a:r>
            <a:r>
              <a:rPr lang="en-US" dirty="0"/>
              <a:t> HJ, L. G.-Q. (2012). Robust 4C-seq data analysis to screen for regulatory </a:t>
            </a:r>
            <a:r>
              <a:rPr lang="en-US" dirty="0" smtClean="0"/>
              <a:t>	DNA interactions</a:t>
            </a:r>
            <a:r>
              <a:rPr lang="en-US" dirty="0"/>
              <a:t>. </a:t>
            </a:r>
            <a:r>
              <a:rPr lang="en-US" i="1" dirty="0"/>
              <a:t>Nat Methods</a:t>
            </a:r>
            <a:r>
              <a:rPr lang="en-US" dirty="0"/>
              <a:t>, 969-72.</a:t>
            </a:r>
          </a:p>
          <a:p>
            <a:pPr marL="0" indent="0" algn="l" rtl="0">
              <a:buNone/>
            </a:pPr>
            <a:r>
              <a:rPr lang="en-US" dirty="0"/>
              <a:t>Williams RL Jr, S. J. (2014). </a:t>
            </a:r>
            <a:r>
              <a:rPr lang="en-US" dirty="0" err="1"/>
              <a:t>fourSig</a:t>
            </a:r>
            <a:r>
              <a:rPr lang="en-US" dirty="0"/>
              <a:t>: a method for determining chromosomal interactions in </a:t>
            </a:r>
            <a:r>
              <a:rPr lang="en-US" dirty="0" smtClean="0"/>
              <a:t>	4C-Seq data</a:t>
            </a:r>
            <a:r>
              <a:rPr lang="en-US" dirty="0"/>
              <a:t>. </a:t>
            </a:r>
            <a:r>
              <a:rPr lang="en-US" i="1" dirty="0"/>
              <a:t>Nucleic Acids Res</a:t>
            </a:r>
            <a:r>
              <a:rPr lang="en-US" dirty="0"/>
              <a:t>, </a:t>
            </a:r>
            <a:r>
              <a:rPr lang="en-US" dirty="0" smtClean="0"/>
              <a:t>e68.</a:t>
            </a:r>
            <a:endParaRPr lang="he-IL" dirty="0"/>
          </a:p>
        </p:txBody>
      </p:sp>
    </p:spTree>
    <p:extLst>
      <p:ext uri="{BB962C8B-B14F-4D97-AF65-F5344CB8AC3E}">
        <p14:creationId xmlns:p14="http://schemas.microsoft.com/office/powerpoint/2010/main" val="1828980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accent4">
                    <a:lumMod val="40000"/>
                    <a:lumOff val="60000"/>
                  </a:schemeClr>
                </a:solidFill>
              </a:rPr>
              <a:t>תודות</a:t>
            </a:r>
            <a:endParaRPr lang="he-IL" dirty="0">
              <a:solidFill>
                <a:schemeClr val="accent4">
                  <a:lumMod val="40000"/>
                  <a:lumOff val="60000"/>
                </a:schemeClr>
              </a:solidFill>
            </a:endParaRPr>
          </a:p>
        </p:txBody>
      </p:sp>
      <p:sp>
        <p:nvSpPr>
          <p:cNvPr id="3" name="מציין מיקום תוכן 2"/>
          <p:cNvSpPr>
            <a:spLocks noGrp="1"/>
          </p:cNvSpPr>
          <p:nvPr>
            <p:ph idx="1"/>
          </p:nvPr>
        </p:nvSpPr>
        <p:spPr/>
        <p:txBody>
          <a:bodyPr/>
          <a:lstStyle/>
          <a:p>
            <a:pPr marL="0" indent="0" algn="ctr">
              <a:buNone/>
            </a:pPr>
            <a:endParaRPr lang="he-IL" sz="4000" dirty="0" smtClean="0"/>
          </a:p>
          <a:p>
            <a:pPr marL="0" indent="0" algn="ctr">
              <a:buNone/>
            </a:pPr>
            <a:r>
              <a:rPr lang="he-IL" sz="4000" dirty="0" smtClean="0"/>
              <a:t>תודה לד"ר אופיר חכים אשר הרחיב את אופקי, ליווה אותי ולימד אותי לאורך כל </a:t>
            </a:r>
            <a:r>
              <a:rPr lang="he-IL" sz="4000" dirty="0" err="1" smtClean="0"/>
              <a:t>הפרוייקט</a:t>
            </a:r>
            <a:r>
              <a:rPr lang="he-IL" sz="4000" dirty="0" smtClean="0"/>
              <a:t>. תודה על הזמן הרב ועל ההשקעה.</a:t>
            </a:r>
          </a:p>
          <a:p>
            <a:pPr marL="0" indent="0" algn="ctr">
              <a:buNone/>
            </a:pPr>
            <a:endParaRPr lang="he-IL" dirty="0"/>
          </a:p>
          <a:p>
            <a:pPr marL="0" indent="0" algn="ctr">
              <a:buNone/>
            </a:pPr>
            <a:r>
              <a:rPr lang="he-IL" dirty="0" smtClean="0"/>
              <a:t>תודה לאביטל סרוסי </a:t>
            </a:r>
            <a:r>
              <a:rPr lang="he-IL" dirty="0" err="1" smtClean="0"/>
              <a:t>פורטוגז</a:t>
            </a:r>
            <a:r>
              <a:rPr lang="he-IL" dirty="0"/>
              <a:t> </a:t>
            </a:r>
            <a:r>
              <a:rPr lang="he-IL" dirty="0" smtClean="0"/>
              <a:t>שהשקיעה זמן רב מאד בלהסביר לי על </a:t>
            </a:r>
            <a:r>
              <a:rPr lang="en-US" dirty="0" smtClean="0"/>
              <a:t>4C-pipeline</a:t>
            </a:r>
            <a:r>
              <a:rPr lang="he-IL" dirty="0" smtClean="0"/>
              <a:t>, ועל פיתוח אנליזה בבנייה עצמית.</a:t>
            </a:r>
            <a:endParaRPr lang="he-IL" dirty="0"/>
          </a:p>
        </p:txBody>
      </p:sp>
    </p:spTree>
    <p:extLst>
      <p:ext uri="{BB962C8B-B14F-4D97-AF65-F5344CB8AC3E}">
        <p14:creationId xmlns:p14="http://schemas.microsoft.com/office/powerpoint/2010/main" val="3666586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300" y="1016000"/>
            <a:ext cx="11581246" cy="5160963"/>
          </a:xfrm>
        </p:spPr>
        <p:txBody>
          <a:bodyPr>
            <a:noAutofit/>
          </a:bodyPr>
          <a:lstStyle/>
          <a:p>
            <a:pPr marL="0" indent="0">
              <a:buNone/>
            </a:pPr>
            <a:r>
              <a:rPr lang="he-IL" sz="2000" b="1" u="sng" dirty="0"/>
              <a:t>תהליך בדיקת ההשערה</a:t>
            </a:r>
            <a:r>
              <a:rPr lang="he-IL" sz="2000" dirty="0" smtClean="0"/>
              <a:t>:</a:t>
            </a:r>
            <a:endParaRPr lang="he-IL" sz="1100" dirty="0" smtClean="0"/>
          </a:p>
          <a:p>
            <a:pPr marL="514350" lvl="0" indent="-514350">
              <a:lnSpc>
                <a:spcPct val="120000"/>
              </a:lnSpc>
              <a:buFont typeface="+mj-lt"/>
              <a:buAutoNum type="alphaLcPeriod"/>
            </a:pPr>
            <a:r>
              <a:rPr lang="he-IL" sz="1800" dirty="0"/>
              <a:t>מציאת זוגות גנים המקיימים מספר קריטריונים שיאפשרו את בדיקת ההשערה, כגון: 1. הם מווסתים על ידי </a:t>
            </a:r>
            <a:r>
              <a:rPr lang="en-US" sz="1800" dirty="0"/>
              <a:t>GR</a:t>
            </a:r>
            <a:r>
              <a:rPr lang="he-IL" sz="1800" dirty="0"/>
              <a:t>. 2. תגובתם ל-</a:t>
            </a:r>
            <a:r>
              <a:rPr lang="en-US" sz="1800" dirty="0"/>
              <a:t>GR</a:t>
            </a:r>
            <a:r>
              <a:rPr lang="he-IL" sz="1800" dirty="0"/>
              <a:t> שונה אחד מהשני. 3. הינם נמצאים במתחמים סמוכים</a:t>
            </a:r>
            <a:r>
              <a:rPr lang="he-IL" sz="1800" dirty="0" smtClean="0"/>
              <a:t>.</a:t>
            </a:r>
            <a:r>
              <a:rPr lang="en-US" sz="1800" dirty="0" smtClean="0"/>
              <a:t/>
            </a:r>
            <a:br>
              <a:rPr lang="en-US" sz="1800" dirty="0" smtClean="0"/>
            </a:br>
            <a:r>
              <a:rPr lang="he-IL" sz="1800" dirty="0" smtClean="0"/>
              <a:t>הבדיקה שהינם במתחמים סמוכים נעשית בפרסומי מעבדות אחרות שמציגים תוצאות ניסויי </a:t>
            </a:r>
            <a:r>
              <a:rPr lang="en-US" sz="1800" dirty="0" smtClean="0"/>
              <a:t>Hi-C</a:t>
            </a:r>
            <a:r>
              <a:rPr lang="he-IL" sz="1800" dirty="0" smtClean="0"/>
              <a:t>. (בהמשך יוסבר)</a:t>
            </a:r>
            <a:endParaRPr lang="he-IL" sz="1800" dirty="0"/>
          </a:p>
          <a:p>
            <a:pPr marL="0" lvl="0" indent="0">
              <a:lnSpc>
                <a:spcPct val="120000"/>
              </a:lnSpc>
              <a:buNone/>
            </a:pPr>
            <a:r>
              <a:rPr lang="he-IL" sz="1800" dirty="0" smtClean="0"/>
              <a:t>	</a:t>
            </a:r>
            <a:r>
              <a:rPr lang="he-IL" sz="1800" u="sng" dirty="0" smtClean="0"/>
              <a:t>בכל זוג</a:t>
            </a:r>
            <a:r>
              <a:rPr lang="he-IL" sz="1800" dirty="0" smtClean="0"/>
              <a:t>:</a:t>
            </a:r>
          </a:p>
          <a:p>
            <a:pPr marL="742950" lvl="0" indent="-742950">
              <a:lnSpc>
                <a:spcPct val="120000"/>
              </a:lnSpc>
              <a:buFont typeface="+mj-lt"/>
              <a:buAutoNum type="alphaLcPeriod" startAt="2"/>
            </a:pPr>
            <a:r>
              <a:rPr lang="he-IL" sz="1800" dirty="0" smtClean="0"/>
              <a:t>אימות </a:t>
            </a:r>
            <a:r>
              <a:rPr lang="he-IL" sz="1800" dirty="0"/>
              <a:t>של תגובת </a:t>
            </a:r>
            <a:r>
              <a:rPr lang="he-IL" sz="1800" dirty="0" err="1"/>
              <a:t>תיעתוק</a:t>
            </a:r>
            <a:r>
              <a:rPr lang="he-IL" sz="1800" dirty="0"/>
              <a:t> שני הגנים </a:t>
            </a:r>
            <a:r>
              <a:rPr lang="he-IL" sz="1800" dirty="0" smtClean="0"/>
              <a:t>ל-</a:t>
            </a:r>
            <a:r>
              <a:rPr lang="en-US" sz="1800" dirty="0"/>
              <a:t>GR</a:t>
            </a:r>
            <a:r>
              <a:rPr lang="he-IL" sz="1800" dirty="0"/>
              <a:t> באמצעות </a:t>
            </a:r>
            <a:r>
              <a:rPr lang="en-US" sz="1800" dirty="0" smtClean="0"/>
              <a:t>RT-PCR</a:t>
            </a:r>
            <a:r>
              <a:rPr lang="he-IL" sz="1800" dirty="0"/>
              <a:t>.</a:t>
            </a:r>
            <a:endParaRPr lang="en-US" sz="1800" dirty="0"/>
          </a:p>
          <a:p>
            <a:pPr marL="742950" lvl="0" indent="-742950">
              <a:lnSpc>
                <a:spcPct val="120000"/>
              </a:lnSpc>
              <a:buFont typeface="+mj-lt"/>
              <a:buAutoNum type="alphaLcPeriod" startAt="2"/>
            </a:pPr>
            <a:r>
              <a:rPr lang="he-IL" sz="1800" dirty="0" smtClean="0"/>
              <a:t>מציאת הגבול בין מתחמי שני הגנים </a:t>
            </a:r>
            <a:r>
              <a:rPr lang="he-IL" sz="1800" dirty="0" err="1" smtClean="0"/>
              <a:t>ברזולוצייה</a:t>
            </a:r>
            <a:r>
              <a:rPr lang="he-IL" sz="1800" dirty="0" smtClean="0"/>
              <a:t> יותר גבוהה </a:t>
            </a:r>
            <a:r>
              <a:rPr lang="he-IL" sz="1800" dirty="0" err="1" smtClean="0"/>
              <a:t>מהמופיע</a:t>
            </a:r>
            <a:r>
              <a:rPr lang="he-IL" sz="1800" dirty="0" smtClean="0"/>
              <a:t> בתוצאות ה- </a:t>
            </a:r>
            <a:r>
              <a:rPr lang="en-US" sz="1800" dirty="0" smtClean="0"/>
              <a:t>Hi-C</a:t>
            </a:r>
            <a:r>
              <a:rPr lang="he-IL" sz="1800" dirty="0" smtClean="0"/>
              <a:t> הנ"ל,</a:t>
            </a:r>
            <a:r>
              <a:rPr lang="en-US" sz="1800" dirty="0" smtClean="0"/>
              <a:t/>
            </a:r>
            <a:br>
              <a:rPr lang="en-US" sz="1800" dirty="0" smtClean="0"/>
            </a:br>
            <a:r>
              <a:rPr lang="he-IL" sz="1800" dirty="0" smtClean="0"/>
              <a:t>ומדידת </a:t>
            </a:r>
            <a:r>
              <a:rPr lang="he-IL" sz="1800" dirty="0" err="1" smtClean="0"/>
              <a:t>הקירבה</a:t>
            </a:r>
            <a:r>
              <a:rPr lang="he-IL" sz="1800" dirty="0" smtClean="0"/>
              <a:t> המרחבית בין שני הגנים הללו.</a:t>
            </a:r>
            <a:r>
              <a:rPr lang="en-US" sz="1800" dirty="0" smtClean="0"/>
              <a:t/>
            </a:r>
            <a:br>
              <a:rPr lang="en-US" sz="1800" dirty="0" smtClean="0"/>
            </a:br>
            <a:r>
              <a:rPr lang="he-IL" sz="1800" dirty="0" smtClean="0"/>
              <a:t>שני אלו באמצעות </a:t>
            </a:r>
            <a:r>
              <a:rPr lang="en-US" sz="1800" dirty="0" smtClean="0"/>
              <a:t>4C-seq</a:t>
            </a:r>
            <a:r>
              <a:rPr lang="he-IL" sz="1800" dirty="0" smtClean="0"/>
              <a:t> </a:t>
            </a:r>
            <a:r>
              <a:rPr lang="he-IL" sz="1800" dirty="0"/>
              <a:t>וניתוח התוצאות באמצעים חישוביים (בהמשך יוסבר ויורחב על כך).</a:t>
            </a:r>
            <a:endParaRPr lang="en-US" sz="1800" dirty="0"/>
          </a:p>
          <a:p>
            <a:pPr marL="742950" lvl="0" indent="-742950">
              <a:lnSpc>
                <a:spcPct val="120000"/>
              </a:lnSpc>
              <a:buFont typeface="+mj-lt"/>
              <a:buAutoNum type="alphaLcPeriod" startAt="2"/>
            </a:pPr>
            <a:r>
              <a:rPr lang="he-IL" sz="1800" dirty="0"/>
              <a:t>איחוד שני המתחמים למתחם אחד, זאת באמצעות מחיקת הגבול שחוצץ בין שני המתחמים הללו, על ידי שיטת </a:t>
            </a:r>
            <a:r>
              <a:rPr lang="en-US" sz="1800" dirty="0"/>
              <a:t>CRISPR/Cas9</a:t>
            </a:r>
            <a:r>
              <a:rPr lang="he-IL" sz="1800" dirty="0"/>
              <a:t>.</a:t>
            </a:r>
            <a:endParaRPr lang="en-US" sz="1800" dirty="0"/>
          </a:p>
          <a:p>
            <a:pPr marL="742950" lvl="0" indent="-742950">
              <a:lnSpc>
                <a:spcPct val="120000"/>
              </a:lnSpc>
              <a:buFont typeface="+mj-lt"/>
              <a:buAutoNum type="alphaLcPeriod" startAt="2"/>
            </a:pPr>
            <a:r>
              <a:rPr lang="he-IL" sz="1800" dirty="0"/>
              <a:t>בדיקת ההשפעה של מחיקת הגבול על המבנה התלת-</a:t>
            </a:r>
            <a:r>
              <a:rPr lang="he-IL" sz="1800" dirty="0" err="1"/>
              <a:t>מימדי</a:t>
            </a:r>
            <a:r>
              <a:rPr lang="he-IL" sz="1800" dirty="0"/>
              <a:t> של שני הגנים, </a:t>
            </a:r>
            <a:r>
              <a:rPr lang="he-IL" sz="1800" dirty="0" smtClean="0"/>
              <a:t>על ידי מדידה נוספת של </a:t>
            </a:r>
            <a:r>
              <a:rPr lang="he-IL" sz="1800" dirty="0" err="1" smtClean="0"/>
              <a:t>הקירבה</a:t>
            </a:r>
            <a:r>
              <a:rPr lang="he-IL" sz="1800" dirty="0" smtClean="0"/>
              <a:t> המרחבית בין שני הגנים, זאת באמצעות </a:t>
            </a:r>
            <a:r>
              <a:rPr lang="en-US" sz="1800" dirty="0"/>
              <a:t>4C-seq</a:t>
            </a:r>
            <a:r>
              <a:rPr lang="he-IL" sz="1800" dirty="0"/>
              <a:t> נוסף והשוואה לתוצאות של שלב </a:t>
            </a:r>
            <a:r>
              <a:rPr lang="en-US" sz="1800" dirty="0"/>
              <a:t>c</a:t>
            </a:r>
            <a:r>
              <a:rPr lang="he-IL" sz="1800" dirty="0"/>
              <a:t>.</a:t>
            </a:r>
            <a:endParaRPr lang="en-US" sz="1800" dirty="0"/>
          </a:p>
          <a:p>
            <a:pPr marL="742950" lvl="0" indent="-742950">
              <a:lnSpc>
                <a:spcPct val="120000"/>
              </a:lnSpc>
              <a:buFont typeface="+mj-lt"/>
              <a:buAutoNum type="alphaLcPeriod" startAt="2"/>
            </a:pPr>
            <a:r>
              <a:rPr lang="he-IL" sz="1800" dirty="0"/>
              <a:t>בדיקת ההשפעה של המבנה התלת-</a:t>
            </a:r>
            <a:r>
              <a:rPr lang="he-IL" sz="1800" dirty="0" err="1"/>
              <a:t>מימדי</a:t>
            </a:r>
            <a:r>
              <a:rPr lang="he-IL" sz="1800" dirty="0"/>
              <a:t> החדש, זאת באמצעות </a:t>
            </a:r>
            <a:r>
              <a:rPr lang="en-US" sz="1800" dirty="0"/>
              <a:t>Real-Time PCR</a:t>
            </a:r>
            <a:r>
              <a:rPr lang="he-IL" sz="1800" dirty="0"/>
              <a:t> נוסף והשוואה לתוצאות של שלב </a:t>
            </a:r>
            <a:r>
              <a:rPr lang="en-US" sz="1800" dirty="0"/>
              <a:t>b</a:t>
            </a:r>
            <a:r>
              <a:rPr lang="he-IL" sz="1800" dirty="0" smtClean="0"/>
              <a:t>.</a:t>
            </a:r>
            <a:endParaRPr lang="en-US" sz="1800" dirty="0"/>
          </a:p>
        </p:txBody>
      </p:sp>
      <p:sp>
        <p:nvSpPr>
          <p:cNvPr id="4" name="אליפסה 3"/>
          <p:cNvSpPr/>
          <p:nvPr/>
        </p:nvSpPr>
        <p:spPr>
          <a:xfrm>
            <a:off x="369454" y="3429001"/>
            <a:ext cx="11453092" cy="1117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1884284" y="3808968"/>
            <a:ext cx="4950823" cy="369332"/>
          </a:xfrm>
          <a:prstGeom prst="rect">
            <a:avLst/>
          </a:prstGeom>
          <a:noFill/>
        </p:spPr>
        <p:txBody>
          <a:bodyPr wrap="square" rtlCol="1">
            <a:spAutoFit/>
          </a:bodyPr>
          <a:lstStyle/>
          <a:p>
            <a:r>
              <a:rPr lang="he-IL" dirty="0" smtClean="0">
                <a:solidFill>
                  <a:srgbClr val="FF0000"/>
                </a:solidFill>
              </a:rPr>
              <a:t>בשלב זה נכנס </a:t>
            </a:r>
            <a:r>
              <a:rPr lang="he-IL" dirty="0" err="1" smtClean="0">
                <a:solidFill>
                  <a:srgbClr val="FF0000"/>
                </a:solidFill>
              </a:rPr>
              <a:t>הפרוייקט</a:t>
            </a:r>
            <a:r>
              <a:rPr lang="he-IL" dirty="0" smtClean="0">
                <a:solidFill>
                  <a:srgbClr val="FF0000"/>
                </a:solidFill>
              </a:rPr>
              <a:t> שלי</a:t>
            </a:r>
            <a:endParaRPr lang="he-IL" dirty="0">
              <a:solidFill>
                <a:srgbClr val="FF0000"/>
              </a:solidFill>
            </a:endParaRPr>
          </a:p>
        </p:txBody>
      </p:sp>
      <p:sp>
        <p:nvSpPr>
          <p:cNvPr id="6" name="כותרת 1"/>
          <p:cNvSpPr txBox="1">
            <a:spLocks/>
          </p:cNvSpPr>
          <p:nvPr/>
        </p:nvSpPr>
        <p:spPr>
          <a:xfrm>
            <a:off x="1371600" y="-317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800" dirty="0" smtClean="0"/>
              <a:t>המשך  </a:t>
            </a:r>
            <a:r>
              <a:rPr lang="he-IL" dirty="0" smtClean="0">
                <a:solidFill>
                  <a:schemeClr val="accent4">
                    <a:lumMod val="40000"/>
                    <a:lumOff val="60000"/>
                  </a:schemeClr>
                </a:solidFill>
              </a:rPr>
              <a:t>המחקר הכללי:</a:t>
            </a:r>
            <a:endParaRPr lang="he-IL" dirty="0">
              <a:solidFill>
                <a:schemeClr val="accent4">
                  <a:lumMod val="40000"/>
                  <a:lumOff val="60000"/>
                </a:schemeClr>
              </a:solidFill>
            </a:endParaRPr>
          </a:p>
        </p:txBody>
      </p:sp>
    </p:spTree>
    <p:extLst>
      <p:ext uri="{BB962C8B-B14F-4D97-AF65-F5344CB8AC3E}">
        <p14:creationId xmlns:p14="http://schemas.microsoft.com/office/powerpoint/2010/main" val="1818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
                                            <p:txEl>
                                              <p:pRg st="1" end="1"/>
                                            </p:txEl>
                                          </p:spTgt>
                                        </p:tgtEl>
                                      </p:cBhvr>
                                    </p:animEffect>
                                    <p:set>
                                      <p:cBhvr>
                                        <p:cTn id="35" dur="1" fill="hold">
                                          <p:stCondLst>
                                            <p:cond delay="499"/>
                                          </p:stCondLst>
                                        </p:cTn>
                                        <p:tgtEl>
                                          <p:spTgt spid="3">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
                                            <p:txEl>
                                              <p:pRg st="5" end="5"/>
                                            </p:txEl>
                                          </p:spTgt>
                                        </p:tgtEl>
                                      </p:cBhvr>
                                    </p:animEffect>
                                    <p:set>
                                      <p:cBhvr>
                                        <p:cTn id="44" dur="1" fill="hold">
                                          <p:stCondLst>
                                            <p:cond delay="499"/>
                                          </p:stCondLst>
                                        </p:cTn>
                                        <p:tgtEl>
                                          <p:spTgt spid="3">
                                            <p:txEl>
                                              <p:pRg st="5" end="5"/>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
                                            <p:txEl>
                                              <p:pRg st="6" end="6"/>
                                            </p:txEl>
                                          </p:spTgt>
                                        </p:tgtEl>
                                      </p:cBhvr>
                                    </p:animEffect>
                                    <p:set>
                                      <p:cBhvr>
                                        <p:cTn id="47" dur="1" fill="hold">
                                          <p:stCondLst>
                                            <p:cond delay="499"/>
                                          </p:stCondLst>
                                        </p:cTn>
                                        <p:tgtEl>
                                          <p:spTgt spid="3">
                                            <p:txEl>
                                              <p:pRg st="6" end="6"/>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xEl>
                                              <p:pRg st="7" end="7"/>
                                            </p:txEl>
                                          </p:spTgt>
                                        </p:tgtEl>
                                      </p:cBhvr>
                                    </p:animEffect>
                                    <p:set>
                                      <p:cBhvr>
                                        <p:cTn id="50" dur="1" fill="hold">
                                          <p:stCondLst>
                                            <p:cond delay="499"/>
                                          </p:stCondLst>
                                        </p:cTn>
                                        <p:tgtEl>
                                          <p:spTgt spid="3">
                                            <p:txEl>
                                              <p:pRg st="7" end="7"/>
                                            </p:txEl>
                                          </p:spTgt>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199" y="379078"/>
            <a:ext cx="10515600" cy="1325563"/>
          </a:xfrm>
        </p:spPr>
        <p:txBody>
          <a:bodyPr>
            <a:normAutofit/>
          </a:bodyPr>
          <a:lstStyle/>
          <a:p>
            <a:pPr lvl="0" algn="ctr">
              <a:spcBef>
                <a:spcPts val="1000"/>
              </a:spcBef>
            </a:pPr>
            <a:r>
              <a:rPr lang="en-US" dirty="0" smtClean="0">
                <a:solidFill>
                  <a:schemeClr val="accent4">
                    <a:lumMod val="40000"/>
                    <a:lumOff val="60000"/>
                  </a:schemeClr>
                </a:solidFill>
              </a:rPr>
              <a:t>Chromosome conformation capture (3C)</a:t>
            </a:r>
            <a:br>
              <a:rPr lang="en-US" dirty="0" smtClean="0">
                <a:solidFill>
                  <a:schemeClr val="accent4">
                    <a:lumMod val="40000"/>
                    <a:lumOff val="60000"/>
                  </a:schemeClr>
                </a:solidFill>
              </a:rPr>
            </a:br>
            <a:r>
              <a:rPr lang="he-IL" sz="2800" dirty="0" smtClean="0">
                <a:solidFill>
                  <a:srgbClr val="ED7D31">
                    <a:lumMod val="60000"/>
                    <a:lumOff val="40000"/>
                  </a:srgbClr>
                </a:solidFill>
                <a:latin typeface="Calibri" panose="020F0502020204030204"/>
                <a:ea typeface="+mn-ea"/>
                <a:cs typeface="Arial" panose="020B0604020202020204" pitchFamily="34" charset="0"/>
              </a:rPr>
              <a:t>שיטה שבודקת האם </a:t>
            </a:r>
            <a:r>
              <a:rPr lang="he-IL" sz="2800" dirty="0">
                <a:solidFill>
                  <a:srgbClr val="ED7D31">
                    <a:lumMod val="60000"/>
                    <a:lumOff val="40000"/>
                  </a:srgbClr>
                </a:solidFill>
                <a:latin typeface="Calibri" panose="020F0502020204030204"/>
                <a:ea typeface="+mn-ea"/>
                <a:cs typeface="Arial" panose="020B0604020202020204" pitchFamily="34" charset="0"/>
              </a:rPr>
              <a:t>שני </a:t>
            </a:r>
            <a:r>
              <a:rPr lang="he-IL" sz="2800" dirty="0" smtClean="0">
                <a:solidFill>
                  <a:srgbClr val="ED7D31">
                    <a:lumMod val="60000"/>
                    <a:lumOff val="40000"/>
                  </a:srgbClr>
                </a:solidFill>
                <a:latin typeface="Calibri" panose="020F0502020204030204"/>
                <a:ea typeface="+mn-ea"/>
                <a:cs typeface="Arial" panose="020B0604020202020204" pitchFamily="34" charset="0"/>
              </a:rPr>
              <a:t>מיקומים </a:t>
            </a:r>
            <a:r>
              <a:rPr lang="he-IL" sz="2800" dirty="0" err="1">
                <a:solidFill>
                  <a:srgbClr val="ED7D31">
                    <a:lumMod val="60000"/>
                    <a:lumOff val="40000"/>
                  </a:srgbClr>
                </a:solidFill>
                <a:latin typeface="Calibri" panose="020F0502020204030204"/>
                <a:ea typeface="+mn-ea"/>
                <a:cs typeface="Arial" panose="020B0604020202020204" pitchFamily="34" charset="0"/>
              </a:rPr>
              <a:t>מסויימים</a:t>
            </a:r>
            <a:r>
              <a:rPr lang="he-IL" sz="2800" dirty="0">
                <a:solidFill>
                  <a:srgbClr val="ED7D31">
                    <a:lumMod val="60000"/>
                    <a:lumOff val="40000"/>
                  </a:srgbClr>
                </a:solidFill>
                <a:latin typeface="Calibri" panose="020F0502020204030204"/>
                <a:ea typeface="+mn-ea"/>
                <a:cs typeface="Arial" panose="020B0604020202020204" pitchFamily="34" charset="0"/>
              </a:rPr>
              <a:t> בגנום נמצאים </a:t>
            </a:r>
            <a:r>
              <a:rPr lang="he-IL" sz="2800" dirty="0" smtClean="0">
                <a:solidFill>
                  <a:srgbClr val="ED7D31">
                    <a:lumMod val="60000"/>
                    <a:lumOff val="40000"/>
                  </a:srgbClr>
                </a:solidFill>
                <a:latin typeface="Calibri" panose="020F0502020204030204"/>
                <a:ea typeface="+mn-ea"/>
                <a:cs typeface="Arial" panose="020B0604020202020204" pitchFamily="34" charset="0"/>
              </a:rPr>
              <a:t>בסמיכות מרחבית.</a:t>
            </a:r>
            <a:endParaRPr lang="he-IL" dirty="0">
              <a:solidFill>
                <a:schemeClr val="accent4">
                  <a:lumMod val="40000"/>
                  <a:lumOff val="60000"/>
                </a:schemeClr>
              </a:solidFill>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8470" y="4329932"/>
            <a:ext cx="1805240" cy="962160"/>
          </a:xfrm>
          <a:prstGeom prst="rect">
            <a:avLst/>
          </a:prstGeom>
          <a:noFill/>
          <a:ln>
            <a:noFill/>
          </a:ln>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5370" y="4329932"/>
            <a:ext cx="2128000" cy="962921"/>
          </a:xfrm>
          <a:prstGeom prst="rect">
            <a:avLst/>
          </a:prstGeom>
          <a:noFill/>
          <a:ln>
            <a:noFill/>
          </a:ln>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940" y="4304178"/>
            <a:ext cx="1991003" cy="957143"/>
          </a:xfrm>
          <a:prstGeom prst="rect">
            <a:avLst/>
          </a:prstGeom>
          <a:noFill/>
          <a:ln>
            <a:noFill/>
          </a:ln>
        </p:spPr>
      </p:pic>
      <p:pic>
        <p:nvPicPr>
          <p:cNvPr id="7" name="תמונה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9757" y="4391473"/>
            <a:ext cx="1847822" cy="900619"/>
          </a:xfrm>
          <a:prstGeom prst="rect">
            <a:avLst/>
          </a:prstGeom>
          <a:noFill/>
          <a:ln>
            <a:noFill/>
          </a:ln>
        </p:spPr>
      </p:pic>
      <p:sp>
        <p:nvSpPr>
          <p:cNvPr id="8" name="TextBox 7"/>
          <p:cNvSpPr txBox="1"/>
          <p:nvPr/>
        </p:nvSpPr>
        <p:spPr>
          <a:xfrm>
            <a:off x="9569899" y="1814846"/>
            <a:ext cx="2419713" cy="2800767"/>
          </a:xfrm>
          <a:prstGeom prst="rect">
            <a:avLst/>
          </a:prstGeom>
          <a:noFill/>
        </p:spPr>
        <p:txBody>
          <a:bodyPr wrap="square" rtlCol="1">
            <a:spAutoFit/>
          </a:bodyPr>
          <a:lstStyle/>
          <a:p>
            <a:r>
              <a:rPr lang="he-IL" dirty="0" smtClean="0"/>
              <a:t>1. תאים </a:t>
            </a:r>
            <a:r>
              <a:rPr lang="he-IL" dirty="0"/>
              <a:t>רבים </a:t>
            </a:r>
            <a:r>
              <a:rPr lang="he-IL" dirty="0" smtClean="0"/>
              <a:t>מסוג </a:t>
            </a:r>
            <a:r>
              <a:rPr lang="he-IL" dirty="0" err="1" smtClean="0"/>
              <a:t>מסויים</a:t>
            </a:r>
            <a:r>
              <a:rPr lang="he-IL" dirty="0" smtClean="0"/>
              <a:t> עוברים </a:t>
            </a:r>
            <a:r>
              <a:rPr lang="he-IL" dirty="0"/>
              <a:t>טיפול </a:t>
            </a:r>
            <a:r>
              <a:rPr lang="he-IL" dirty="0" smtClean="0"/>
              <a:t>שיוצר קשרים </a:t>
            </a:r>
            <a:r>
              <a:rPr lang="he-IL" dirty="0"/>
              <a:t>צולבים </a:t>
            </a:r>
            <a:r>
              <a:rPr lang="he-IL" dirty="0" smtClean="0"/>
              <a:t>הפיכים </a:t>
            </a:r>
            <a:r>
              <a:rPr lang="he-IL" dirty="0"/>
              <a:t>בגנום, לצורך קיבוע </a:t>
            </a:r>
            <a:r>
              <a:rPr lang="he-IL" dirty="0" smtClean="0"/>
              <a:t>מבנהו המרחבי.</a:t>
            </a:r>
            <a:r>
              <a:rPr lang="en-US" dirty="0" smtClean="0"/>
              <a:t/>
            </a:r>
            <a:br>
              <a:rPr lang="en-US" dirty="0" smtClean="0"/>
            </a:br>
            <a:endParaRPr lang="he-IL" dirty="0" smtClean="0"/>
          </a:p>
          <a:p>
            <a:r>
              <a:rPr lang="en-US" dirty="0" smtClean="0"/>
              <a:t/>
            </a:r>
            <a:br>
              <a:rPr lang="en-US" dirty="0" smtClean="0"/>
            </a:br>
            <a:r>
              <a:rPr lang="he-IL" sz="1600" dirty="0" smtClean="0"/>
              <a:t>האדום והכחול מסמנים מקטעי כרומטין שקרובים מרחבית</a:t>
            </a:r>
            <a:r>
              <a:rPr lang="he-IL" dirty="0" smtClean="0"/>
              <a:t>. </a:t>
            </a:r>
            <a:endParaRPr lang="he-IL" dirty="0"/>
          </a:p>
        </p:txBody>
      </p:sp>
      <p:sp>
        <p:nvSpPr>
          <p:cNvPr id="9" name="TextBox 8"/>
          <p:cNvSpPr txBox="1"/>
          <p:nvPr/>
        </p:nvSpPr>
        <p:spPr>
          <a:xfrm>
            <a:off x="6644997" y="3173563"/>
            <a:ext cx="2420149" cy="923330"/>
          </a:xfrm>
          <a:prstGeom prst="rect">
            <a:avLst/>
          </a:prstGeom>
          <a:noFill/>
        </p:spPr>
        <p:txBody>
          <a:bodyPr wrap="square" rtlCol="1">
            <a:spAutoFit/>
          </a:bodyPr>
          <a:lstStyle/>
          <a:p>
            <a:r>
              <a:rPr lang="he-IL" dirty="0" smtClean="0"/>
              <a:t>2. עיכול </a:t>
            </a:r>
            <a:r>
              <a:rPr lang="he-IL" dirty="0"/>
              <a:t>הגנום באמצעות אנזים </a:t>
            </a:r>
            <a:r>
              <a:rPr lang="he-IL" dirty="0" smtClean="0"/>
              <a:t>חיתוך היוצר </a:t>
            </a:r>
            <a:r>
              <a:rPr lang="he-IL" dirty="0"/>
              <a:t>קצוות דביקים. </a:t>
            </a:r>
          </a:p>
        </p:txBody>
      </p:sp>
      <p:sp>
        <p:nvSpPr>
          <p:cNvPr id="10" name="TextBox 9"/>
          <p:cNvSpPr txBox="1"/>
          <p:nvPr/>
        </p:nvSpPr>
        <p:spPr>
          <a:xfrm>
            <a:off x="3887618" y="2065568"/>
            <a:ext cx="2252625" cy="2031325"/>
          </a:xfrm>
          <a:prstGeom prst="rect">
            <a:avLst/>
          </a:prstGeom>
          <a:noFill/>
        </p:spPr>
        <p:txBody>
          <a:bodyPr wrap="square" rtlCol="1">
            <a:spAutoFit/>
          </a:bodyPr>
          <a:lstStyle/>
          <a:p>
            <a:r>
              <a:rPr lang="he-IL" dirty="0" smtClean="0"/>
              <a:t>3. איחוי </a:t>
            </a:r>
            <a:r>
              <a:rPr lang="he-IL" dirty="0"/>
              <a:t>מקטעי </a:t>
            </a:r>
            <a:r>
              <a:rPr lang="en-US" dirty="0"/>
              <a:t>DNA </a:t>
            </a:r>
            <a:r>
              <a:rPr lang="he-IL" dirty="0"/>
              <a:t>באמצעות </a:t>
            </a:r>
            <a:r>
              <a:rPr lang="he-IL" dirty="0" err="1"/>
              <a:t>ליגאז</a:t>
            </a:r>
            <a:r>
              <a:rPr lang="he-IL" dirty="0"/>
              <a:t>. ככל ששני קצוות דביקים קרובים יותר מבחינה תלת </a:t>
            </a:r>
            <a:r>
              <a:rPr lang="he-IL" dirty="0" err="1"/>
              <a:t>מימדית</a:t>
            </a:r>
            <a:r>
              <a:rPr lang="he-IL" dirty="0"/>
              <a:t> יש הסתברות גדולה יותר שהם יאוחו יחד. </a:t>
            </a:r>
          </a:p>
        </p:txBody>
      </p:sp>
      <p:sp>
        <p:nvSpPr>
          <p:cNvPr id="11" name="TextBox 10"/>
          <p:cNvSpPr txBox="1"/>
          <p:nvPr/>
        </p:nvSpPr>
        <p:spPr>
          <a:xfrm>
            <a:off x="1162891" y="3450562"/>
            <a:ext cx="2128198" cy="646331"/>
          </a:xfrm>
          <a:prstGeom prst="rect">
            <a:avLst/>
          </a:prstGeom>
          <a:noFill/>
        </p:spPr>
        <p:txBody>
          <a:bodyPr wrap="square" rtlCol="1">
            <a:spAutoFit/>
          </a:bodyPr>
          <a:lstStyle/>
          <a:p>
            <a:r>
              <a:rPr lang="he-IL" dirty="0" smtClean="0"/>
              <a:t>4. </a:t>
            </a:r>
            <a:r>
              <a:rPr lang="he-IL" dirty="0"/>
              <a:t>ניתוק קשרי </a:t>
            </a:r>
            <a:r>
              <a:rPr lang="he-IL" dirty="0" err="1"/>
              <a:t>הצילוב</a:t>
            </a:r>
            <a:r>
              <a:rPr lang="he-IL" dirty="0"/>
              <a:t> שנוצרו בשלב 1.</a:t>
            </a:r>
          </a:p>
        </p:txBody>
      </p:sp>
      <p:sp>
        <p:nvSpPr>
          <p:cNvPr id="12" name="TextBox 11"/>
          <p:cNvSpPr txBox="1"/>
          <p:nvPr/>
        </p:nvSpPr>
        <p:spPr>
          <a:xfrm>
            <a:off x="1745875" y="5567445"/>
            <a:ext cx="8700247" cy="646331"/>
          </a:xfrm>
          <a:prstGeom prst="rect">
            <a:avLst/>
          </a:prstGeom>
          <a:noFill/>
        </p:spPr>
        <p:txBody>
          <a:bodyPr wrap="square" rtlCol="1">
            <a:spAutoFit/>
          </a:bodyPr>
          <a:lstStyle/>
          <a:p>
            <a:pPr algn="ctr"/>
            <a:r>
              <a:rPr lang="he-IL" dirty="0" smtClean="0"/>
              <a:t>כעת כל מה שנשאר זה לעשות </a:t>
            </a:r>
            <a:r>
              <a:rPr lang="en-US" dirty="0" smtClean="0"/>
              <a:t>PCR</a:t>
            </a:r>
            <a:r>
              <a:rPr lang="he-IL" dirty="0" smtClean="0"/>
              <a:t> עם </a:t>
            </a:r>
            <a:r>
              <a:rPr lang="he-IL" dirty="0" err="1" smtClean="0"/>
              <a:t>פריימרים</a:t>
            </a:r>
            <a:r>
              <a:rPr lang="he-IL" dirty="0" smtClean="0"/>
              <a:t> משני מיקומים בגנום, אם מתקבל תוצר זה אומר שהיו תאים שבהם בשלב 3 המיקומים הללו אוחו, זה אומר שהמיקומים הללו קרובים מרחבית.</a:t>
            </a:r>
            <a:endParaRPr lang="he-IL" dirty="0"/>
          </a:p>
        </p:txBody>
      </p:sp>
    </p:spTree>
    <p:extLst>
      <p:ext uri="{BB962C8B-B14F-4D97-AF65-F5344CB8AC3E}">
        <p14:creationId xmlns:p14="http://schemas.microsoft.com/office/powerpoint/2010/main" val="27872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5086" y="4212366"/>
            <a:ext cx="1640001" cy="893570"/>
          </a:xfrm>
          <a:prstGeom prst="rect">
            <a:avLst/>
          </a:prstGeom>
          <a:noFill/>
          <a:ln>
            <a:noFill/>
          </a:ln>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075" y="4211952"/>
            <a:ext cx="1950000" cy="879048"/>
          </a:xfrm>
          <a:prstGeom prst="rect">
            <a:avLst/>
          </a:prstGeom>
          <a:noFill/>
          <a:ln>
            <a:noFill/>
          </a:ln>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6248" y="3853746"/>
            <a:ext cx="1331810" cy="1252190"/>
          </a:xfrm>
          <a:prstGeom prst="rect">
            <a:avLst/>
          </a:prstGeom>
          <a:noFill/>
          <a:ln>
            <a:noFill/>
          </a:ln>
        </p:spPr>
      </p:pic>
      <p:pic>
        <p:nvPicPr>
          <p:cNvPr id="9" name="תמונה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364" y="3755572"/>
            <a:ext cx="2144281" cy="1335428"/>
          </a:xfrm>
          <a:prstGeom prst="rect">
            <a:avLst/>
          </a:prstGeom>
          <a:noFill/>
          <a:ln>
            <a:noFill/>
          </a:ln>
        </p:spPr>
      </p:pic>
      <p:sp>
        <p:nvSpPr>
          <p:cNvPr id="10" name="TextBox 9"/>
          <p:cNvSpPr txBox="1"/>
          <p:nvPr/>
        </p:nvSpPr>
        <p:spPr>
          <a:xfrm>
            <a:off x="7467027" y="2591813"/>
            <a:ext cx="1756117" cy="1477328"/>
          </a:xfrm>
          <a:prstGeom prst="rect">
            <a:avLst/>
          </a:prstGeom>
          <a:noFill/>
        </p:spPr>
        <p:txBody>
          <a:bodyPr wrap="square" rtlCol="1">
            <a:spAutoFit/>
          </a:bodyPr>
          <a:lstStyle/>
          <a:p>
            <a:pPr algn="ctr"/>
            <a:r>
              <a:rPr lang="he-IL" dirty="0" smtClean="0"/>
              <a:t>5. עיכול </a:t>
            </a:r>
            <a:r>
              <a:rPr lang="he-IL" dirty="0"/>
              <a:t>הגנום באמצעות אנזים חיתוך </a:t>
            </a:r>
            <a:r>
              <a:rPr lang="he-IL" dirty="0" smtClean="0"/>
              <a:t>שני  </a:t>
            </a:r>
            <a:r>
              <a:rPr lang="he-IL" dirty="0"/>
              <a:t>שרצף הזיהוי שלו שונה משל הראשון. </a:t>
            </a:r>
          </a:p>
        </p:txBody>
      </p:sp>
      <p:sp>
        <p:nvSpPr>
          <p:cNvPr id="11" name="TextBox 10"/>
          <p:cNvSpPr txBox="1"/>
          <p:nvPr/>
        </p:nvSpPr>
        <p:spPr>
          <a:xfrm>
            <a:off x="5511212" y="2868812"/>
            <a:ext cx="1083213" cy="1200329"/>
          </a:xfrm>
          <a:prstGeom prst="rect">
            <a:avLst/>
          </a:prstGeom>
          <a:noFill/>
        </p:spPr>
        <p:txBody>
          <a:bodyPr wrap="square" rtlCol="1">
            <a:spAutoFit/>
          </a:bodyPr>
          <a:lstStyle/>
          <a:p>
            <a:pPr algn="ctr"/>
            <a:r>
              <a:rPr lang="he-IL" dirty="0" smtClean="0"/>
              <a:t>6. איחוי שני באמצעות </a:t>
            </a:r>
            <a:r>
              <a:rPr lang="he-IL" dirty="0" err="1" smtClean="0"/>
              <a:t>ליגאז</a:t>
            </a:r>
            <a:endParaRPr lang="he-IL" dirty="0"/>
          </a:p>
        </p:txBody>
      </p:sp>
      <p:sp>
        <p:nvSpPr>
          <p:cNvPr id="12" name="TextBox 11"/>
          <p:cNvSpPr txBox="1"/>
          <p:nvPr/>
        </p:nvSpPr>
        <p:spPr>
          <a:xfrm>
            <a:off x="2779364" y="1909674"/>
            <a:ext cx="2405577" cy="2000548"/>
          </a:xfrm>
          <a:prstGeom prst="rect">
            <a:avLst/>
          </a:prstGeom>
          <a:noFill/>
        </p:spPr>
        <p:txBody>
          <a:bodyPr wrap="square" rtlCol="1">
            <a:spAutoFit/>
          </a:bodyPr>
          <a:lstStyle/>
          <a:p>
            <a:pPr algn="ctr"/>
            <a:r>
              <a:rPr lang="he-IL" dirty="0" smtClean="0"/>
              <a:t>7. הגברת מקטעי הגנום שאוחו עם ה-</a:t>
            </a:r>
            <a:r>
              <a:rPr lang="en-US" dirty="0" smtClean="0"/>
              <a:t>bait</a:t>
            </a:r>
            <a:r>
              <a:rPr lang="he-IL" dirty="0" smtClean="0"/>
              <a:t> באמצעות </a:t>
            </a:r>
            <a:r>
              <a:rPr lang="en-US" dirty="0" smtClean="0"/>
              <a:t>PCR</a:t>
            </a:r>
            <a:r>
              <a:rPr lang="he-IL" dirty="0" smtClean="0"/>
              <a:t> עם </a:t>
            </a:r>
            <a:r>
              <a:rPr lang="he-IL" dirty="0" err="1" smtClean="0"/>
              <a:t>פריימרים</a:t>
            </a:r>
            <a:r>
              <a:rPr lang="he-IL" dirty="0" smtClean="0"/>
              <a:t> שמקורם ב-</a:t>
            </a:r>
            <a:r>
              <a:rPr lang="en-US" dirty="0" smtClean="0"/>
              <a:t>bait</a:t>
            </a:r>
            <a:r>
              <a:rPr lang="he-IL" dirty="0" smtClean="0"/>
              <a:t> כמתואר באיור. </a:t>
            </a:r>
          </a:p>
          <a:p>
            <a:r>
              <a:rPr lang="he-IL" dirty="0" smtClean="0"/>
              <a:t> </a:t>
            </a:r>
            <a:endParaRPr lang="he-IL" sz="1600" dirty="0" smtClean="0"/>
          </a:p>
          <a:p>
            <a:pPr algn="ctr"/>
            <a:r>
              <a:rPr lang="he-IL" sz="1600" dirty="0" smtClean="0"/>
              <a:t>באדום רצף הבייט</a:t>
            </a:r>
            <a:endParaRPr lang="he-IL" dirty="0"/>
          </a:p>
        </p:txBody>
      </p:sp>
      <p:sp>
        <p:nvSpPr>
          <p:cNvPr id="13" name="TextBox 12"/>
          <p:cNvSpPr txBox="1"/>
          <p:nvPr/>
        </p:nvSpPr>
        <p:spPr>
          <a:xfrm>
            <a:off x="514824" y="2129982"/>
            <a:ext cx="1977359" cy="1477328"/>
          </a:xfrm>
          <a:prstGeom prst="rect">
            <a:avLst/>
          </a:prstGeom>
          <a:noFill/>
        </p:spPr>
        <p:txBody>
          <a:bodyPr wrap="square" rtlCol="1">
            <a:spAutoFit/>
          </a:bodyPr>
          <a:lstStyle/>
          <a:p>
            <a:pPr algn="ctr"/>
            <a:r>
              <a:rPr lang="he-IL" dirty="0" smtClean="0"/>
              <a:t>8. ריצוף דגימה מתוצרי ה-</a:t>
            </a:r>
            <a:r>
              <a:rPr lang="en-US" dirty="0" smtClean="0"/>
              <a:t>PCR</a:t>
            </a:r>
            <a:r>
              <a:rPr lang="he-IL" dirty="0" smtClean="0"/>
              <a:t>, במטרה לזהות את הרצפים שאוחו עם ה-</a:t>
            </a:r>
            <a:r>
              <a:rPr lang="en-US" dirty="0" smtClean="0"/>
              <a:t>bait</a:t>
            </a:r>
            <a:r>
              <a:rPr lang="he-IL" dirty="0" smtClean="0"/>
              <a:t> </a:t>
            </a:r>
            <a:endParaRPr lang="he-IL" dirty="0"/>
          </a:p>
        </p:txBody>
      </p:sp>
      <p:pic>
        <p:nvPicPr>
          <p:cNvPr id="19" name="תמונה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9612" y="2740663"/>
            <a:ext cx="1805240" cy="962160"/>
          </a:xfrm>
          <a:prstGeom prst="rect">
            <a:avLst/>
          </a:prstGeom>
          <a:noFill/>
          <a:ln>
            <a:noFill/>
          </a:ln>
        </p:spPr>
      </p:pic>
      <p:pic>
        <p:nvPicPr>
          <p:cNvPr id="20" name="תמונה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58232" y="3702823"/>
            <a:ext cx="2128000" cy="962921"/>
          </a:xfrm>
          <a:prstGeom prst="rect">
            <a:avLst/>
          </a:prstGeom>
          <a:noFill/>
          <a:ln>
            <a:noFill/>
          </a:ln>
        </p:spPr>
      </p:pic>
      <p:pic>
        <p:nvPicPr>
          <p:cNvPr id="21" name="תמונה 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32906" y="4664983"/>
            <a:ext cx="1991003" cy="957143"/>
          </a:xfrm>
          <a:prstGeom prst="rect">
            <a:avLst/>
          </a:prstGeom>
          <a:noFill/>
          <a:ln>
            <a:noFill/>
          </a:ln>
        </p:spPr>
      </p:pic>
      <p:pic>
        <p:nvPicPr>
          <p:cNvPr id="22" name="תמונה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98321" y="5607190"/>
            <a:ext cx="1847822" cy="900619"/>
          </a:xfrm>
          <a:prstGeom prst="rect">
            <a:avLst/>
          </a:prstGeom>
          <a:noFill/>
          <a:ln>
            <a:noFill/>
          </a:ln>
        </p:spPr>
      </p:pic>
      <p:sp>
        <p:nvSpPr>
          <p:cNvPr id="23" name="TextBox 22"/>
          <p:cNvSpPr txBox="1"/>
          <p:nvPr/>
        </p:nvSpPr>
        <p:spPr>
          <a:xfrm>
            <a:off x="9792685" y="2283516"/>
            <a:ext cx="2259094" cy="369332"/>
          </a:xfrm>
          <a:prstGeom prst="rect">
            <a:avLst/>
          </a:prstGeom>
          <a:noFill/>
        </p:spPr>
        <p:txBody>
          <a:bodyPr wrap="square" rtlCol="1">
            <a:spAutoFit/>
          </a:bodyPr>
          <a:lstStyle/>
          <a:p>
            <a:pPr algn="ctr"/>
            <a:r>
              <a:rPr lang="he-IL" dirty="0" smtClean="0"/>
              <a:t>ארבעת השלבים הנ"ל</a:t>
            </a:r>
            <a:endParaRPr lang="he-IL" dirty="0"/>
          </a:p>
        </p:txBody>
      </p:sp>
      <p:sp>
        <p:nvSpPr>
          <p:cNvPr id="24" name="TextBox 23"/>
          <p:cNvSpPr txBox="1"/>
          <p:nvPr/>
        </p:nvSpPr>
        <p:spPr>
          <a:xfrm>
            <a:off x="762585" y="5506165"/>
            <a:ext cx="7277388" cy="923330"/>
          </a:xfrm>
          <a:prstGeom prst="rect">
            <a:avLst/>
          </a:prstGeom>
          <a:noFill/>
        </p:spPr>
        <p:txBody>
          <a:bodyPr wrap="square" rtlCol="1">
            <a:spAutoFit/>
          </a:bodyPr>
          <a:lstStyle/>
          <a:p>
            <a:pPr algn="ctr"/>
            <a:r>
              <a:rPr lang="he-IL" dirty="0" smtClean="0"/>
              <a:t>ככל שמיקום </a:t>
            </a:r>
            <a:r>
              <a:rPr lang="he-IL" dirty="0" err="1" smtClean="0"/>
              <a:t>מסויים</a:t>
            </a:r>
            <a:r>
              <a:rPr lang="he-IL" dirty="0" smtClean="0"/>
              <a:t> בגנום קרוב מרחבית יותר אל ה-</a:t>
            </a:r>
            <a:r>
              <a:rPr lang="en-US" dirty="0" smtClean="0"/>
              <a:t>bait</a:t>
            </a:r>
            <a:r>
              <a:rPr lang="he-IL" dirty="0" smtClean="0"/>
              <a:t> כך סביר שיש יותר תאים שבהם מיקום זה אוחה עם ה-</a:t>
            </a:r>
            <a:r>
              <a:rPr lang="en-US" dirty="0" smtClean="0"/>
              <a:t>bait</a:t>
            </a:r>
            <a:r>
              <a:rPr lang="he-IL" dirty="0" smtClean="0"/>
              <a:t>, כך שהרצף שלו יתקבל יותר פעמים בריצוף</a:t>
            </a:r>
          </a:p>
          <a:p>
            <a:endParaRPr lang="he-IL" dirty="0"/>
          </a:p>
        </p:txBody>
      </p:sp>
      <p:sp>
        <p:nvSpPr>
          <p:cNvPr id="25" name="כותרת 1"/>
          <p:cNvSpPr txBox="1">
            <a:spLocks/>
          </p:cNvSpPr>
          <p:nvPr/>
        </p:nvSpPr>
        <p:spPr>
          <a:xfrm>
            <a:off x="762584" y="379307"/>
            <a:ext cx="10666829"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US" dirty="0" smtClean="0">
                <a:solidFill>
                  <a:schemeClr val="accent4">
                    <a:lumMod val="40000"/>
                    <a:lumOff val="60000"/>
                  </a:schemeClr>
                </a:solidFill>
              </a:rPr>
              <a:t>4C</a:t>
            </a:r>
            <a:br>
              <a:rPr lang="en-US" dirty="0" smtClean="0">
                <a:solidFill>
                  <a:schemeClr val="accent4">
                    <a:lumMod val="40000"/>
                    <a:lumOff val="60000"/>
                  </a:schemeClr>
                </a:solidFill>
              </a:rPr>
            </a:br>
            <a:r>
              <a:rPr lang="he-IL" sz="2400" dirty="0" smtClean="0">
                <a:solidFill>
                  <a:srgbClr val="ED7D31">
                    <a:lumMod val="60000"/>
                    <a:lumOff val="40000"/>
                  </a:srgbClr>
                </a:solidFill>
                <a:latin typeface="Calibri" panose="020F0502020204030204"/>
                <a:ea typeface="+mn-ea"/>
                <a:cs typeface="Arial" panose="020B0604020202020204" pitchFamily="34" charset="0"/>
              </a:rPr>
              <a:t>שיטה שבודקת את </a:t>
            </a:r>
            <a:r>
              <a:rPr lang="he-IL" sz="2400" dirty="0" err="1" smtClean="0">
                <a:solidFill>
                  <a:srgbClr val="ED7D31">
                    <a:lumMod val="60000"/>
                    <a:lumOff val="40000"/>
                  </a:srgbClr>
                </a:solidFill>
                <a:latin typeface="Calibri" panose="020F0502020204030204"/>
                <a:ea typeface="+mn-ea"/>
                <a:cs typeface="Arial" panose="020B0604020202020204" pitchFamily="34" charset="0"/>
              </a:rPr>
              <a:t>הקירבה</a:t>
            </a:r>
            <a:r>
              <a:rPr lang="he-IL" sz="2400" dirty="0" smtClean="0">
                <a:solidFill>
                  <a:srgbClr val="ED7D31">
                    <a:lumMod val="60000"/>
                    <a:lumOff val="40000"/>
                  </a:srgbClr>
                </a:solidFill>
                <a:latin typeface="Calibri" panose="020F0502020204030204"/>
                <a:ea typeface="+mn-ea"/>
                <a:cs typeface="Arial" panose="020B0604020202020204" pitchFamily="34" charset="0"/>
              </a:rPr>
              <a:t> המרחבית בין מיקום </a:t>
            </a:r>
            <a:r>
              <a:rPr lang="he-IL" sz="2400" dirty="0" err="1" smtClean="0">
                <a:solidFill>
                  <a:srgbClr val="ED7D31">
                    <a:lumMod val="60000"/>
                    <a:lumOff val="40000"/>
                  </a:srgbClr>
                </a:solidFill>
                <a:latin typeface="Calibri" panose="020F0502020204030204"/>
                <a:ea typeface="+mn-ea"/>
                <a:cs typeface="Arial" panose="020B0604020202020204" pitchFamily="34" charset="0"/>
              </a:rPr>
              <a:t>מסויים</a:t>
            </a:r>
            <a:r>
              <a:rPr lang="he-IL" sz="2400" dirty="0" smtClean="0">
                <a:solidFill>
                  <a:srgbClr val="ED7D31">
                    <a:lumMod val="60000"/>
                    <a:lumOff val="40000"/>
                  </a:srgbClr>
                </a:solidFill>
                <a:latin typeface="Calibri" panose="020F0502020204030204"/>
                <a:ea typeface="+mn-ea"/>
                <a:cs typeface="Arial" panose="020B0604020202020204" pitchFamily="34" charset="0"/>
              </a:rPr>
              <a:t> בגנום (</a:t>
            </a:r>
            <a:r>
              <a:rPr lang="en-US" sz="2400" dirty="0" smtClean="0">
                <a:solidFill>
                  <a:srgbClr val="ED7D31">
                    <a:lumMod val="60000"/>
                    <a:lumOff val="40000"/>
                  </a:srgbClr>
                </a:solidFill>
                <a:latin typeface="Calibri" panose="020F0502020204030204"/>
                <a:ea typeface="+mn-ea"/>
                <a:cs typeface="Arial" panose="020B0604020202020204" pitchFamily="34" charset="0"/>
              </a:rPr>
              <a:t>bait</a:t>
            </a:r>
            <a:r>
              <a:rPr lang="he-IL" sz="2400" dirty="0" smtClean="0">
                <a:solidFill>
                  <a:srgbClr val="ED7D31">
                    <a:lumMod val="60000"/>
                    <a:lumOff val="40000"/>
                  </a:srgbClr>
                </a:solidFill>
                <a:latin typeface="Calibri" panose="020F0502020204030204"/>
                <a:ea typeface="+mn-ea"/>
                <a:cs typeface="Arial" panose="020B0604020202020204" pitchFamily="34" charset="0"/>
              </a:rPr>
              <a:t>) לבין כל שאר הגנום</a:t>
            </a:r>
          </a:p>
        </p:txBody>
      </p:sp>
    </p:spTree>
    <p:extLst>
      <p:ext uri="{BB962C8B-B14F-4D97-AF65-F5344CB8AC3E}">
        <p14:creationId xmlns:p14="http://schemas.microsoft.com/office/powerpoint/2010/main" val="9092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solidFill>
                  <a:schemeClr val="accent4">
                    <a:lumMod val="40000"/>
                    <a:lumOff val="60000"/>
                  </a:schemeClr>
                </a:solidFill>
              </a:rPr>
              <a:t>3C</a:t>
            </a:r>
            <a:r>
              <a:rPr lang="he-IL" dirty="0" smtClean="0">
                <a:solidFill>
                  <a:schemeClr val="accent4">
                    <a:lumMod val="40000"/>
                    <a:lumOff val="60000"/>
                  </a:schemeClr>
                </a:solidFill>
              </a:rPr>
              <a:t>, </a:t>
            </a:r>
            <a:r>
              <a:rPr lang="en-US" dirty="0" smtClean="0">
                <a:solidFill>
                  <a:schemeClr val="accent4">
                    <a:lumMod val="40000"/>
                    <a:lumOff val="60000"/>
                  </a:schemeClr>
                </a:solidFill>
              </a:rPr>
              <a:t>4C</a:t>
            </a:r>
            <a:r>
              <a:rPr lang="he-IL" dirty="0" smtClean="0">
                <a:solidFill>
                  <a:schemeClr val="accent4">
                    <a:lumMod val="40000"/>
                    <a:lumOff val="60000"/>
                  </a:schemeClr>
                </a:solidFill>
              </a:rPr>
              <a:t>, </a:t>
            </a:r>
            <a:r>
              <a:rPr lang="en-US" dirty="0" smtClean="0">
                <a:solidFill>
                  <a:schemeClr val="accent4">
                    <a:lumMod val="40000"/>
                    <a:lumOff val="60000"/>
                  </a:schemeClr>
                </a:solidFill>
              </a:rPr>
              <a:t>Hi-C</a:t>
            </a:r>
            <a:endParaRPr lang="he-IL" dirty="0">
              <a:solidFill>
                <a:schemeClr val="accent4">
                  <a:lumMod val="40000"/>
                  <a:lumOff val="60000"/>
                </a:schemeClr>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604531220"/>
              </p:ext>
            </p:extLst>
          </p:nvPr>
        </p:nvGraphicFramePr>
        <p:xfrm>
          <a:off x="431800" y="2114037"/>
          <a:ext cx="11303000" cy="3566160"/>
        </p:xfrm>
        <a:graphic>
          <a:graphicData uri="http://schemas.openxmlformats.org/drawingml/2006/table">
            <a:tbl>
              <a:tblPr rtl="1" bandRow="1">
                <a:tableStyleId>{638B1855-1B75-4FBE-930C-398BA8C253C6}</a:tableStyleId>
              </a:tblPr>
              <a:tblGrid>
                <a:gridCol w="1078426">
                  <a:extLst>
                    <a:ext uri="{9D8B030D-6E8A-4147-A177-3AD203B41FA5}">
                      <a16:colId xmlns:a16="http://schemas.microsoft.com/office/drawing/2014/main" val="20000"/>
                    </a:ext>
                  </a:extLst>
                </a:gridCol>
                <a:gridCol w="3904177">
                  <a:extLst>
                    <a:ext uri="{9D8B030D-6E8A-4147-A177-3AD203B41FA5}">
                      <a16:colId xmlns:a16="http://schemas.microsoft.com/office/drawing/2014/main" val="20001"/>
                    </a:ext>
                  </a:extLst>
                </a:gridCol>
                <a:gridCol w="1788277">
                  <a:extLst>
                    <a:ext uri="{9D8B030D-6E8A-4147-A177-3AD203B41FA5}">
                      <a16:colId xmlns:a16="http://schemas.microsoft.com/office/drawing/2014/main" val="20002"/>
                    </a:ext>
                  </a:extLst>
                </a:gridCol>
                <a:gridCol w="4532120">
                  <a:extLst>
                    <a:ext uri="{9D8B030D-6E8A-4147-A177-3AD203B41FA5}">
                      <a16:colId xmlns:a16="http://schemas.microsoft.com/office/drawing/2014/main" val="20003"/>
                    </a:ext>
                  </a:extLst>
                </a:gridCol>
              </a:tblGrid>
              <a:tr h="720000">
                <a:tc>
                  <a:txBody>
                    <a:bodyPr/>
                    <a:lstStyle/>
                    <a:p>
                      <a:pPr algn="ctr" rtl="1"/>
                      <a:r>
                        <a:rPr lang="en-US" sz="3200" b="1" kern="1200" dirty="0" smtClean="0">
                          <a:effectLst/>
                        </a:rPr>
                        <a:t>3C</a:t>
                      </a:r>
                      <a:endParaRPr lang="he-IL" sz="3200" b="1" dirty="0"/>
                    </a:p>
                  </a:txBody>
                  <a:tcPr anchor="ctr"/>
                </a:tc>
                <a:tc>
                  <a:txBody>
                    <a:bodyPr/>
                    <a:lstStyle/>
                    <a:p>
                      <a:pPr algn="ctr" rtl="1"/>
                      <a:r>
                        <a:rPr lang="he-IL" sz="2400" dirty="0" smtClean="0"/>
                        <a:t>מתוך כל התוצרים של שלב 3 –    ה-</a:t>
                      </a:r>
                      <a:r>
                        <a:rPr lang="en-US" sz="2400" dirty="0" smtClean="0"/>
                        <a:t>PCR</a:t>
                      </a:r>
                      <a:r>
                        <a:rPr lang="he-IL" sz="2400" dirty="0" smtClean="0"/>
                        <a:t> מגביר רק איחוי</a:t>
                      </a:r>
                      <a:r>
                        <a:rPr lang="he-IL" sz="2400" baseline="0" dirty="0" smtClean="0"/>
                        <a:t> שנוצר בין שני מיקומים </a:t>
                      </a:r>
                      <a:r>
                        <a:rPr lang="he-IL" sz="2400" baseline="0" dirty="0" err="1" smtClean="0"/>
                        <a:t>מסויימים</a:t>
                      </a:r>
                      <a:endParaRPr lang="he-IL" sz="2400" dirty="0"/>
                    </a:p>
                  </a:txBody>
                  <a:tcPr anchor="ctr"/>
                </a:tc>
                <a:tc>
                  <a:txBody>
                    <a:bodyPr/>
                    <a:lstStyle/>
                    <a:p>
                      <a:pPr algn="ctr" rtl="1"/>
                      <a:r>
                        <a:rPr lang="en-US" sz="2400" kern="1200" dirty="0" smtClean="0">
                          <a:effectLst/>
                        </a:rPr>
                        <a:t>One-vs-One</a:t>
                      </a:r>
                      <a:endParaRPr lang="he-IL" sz="2400" dirty="0"/>
                    </a:p>
                  </a:txBody>
                  <a:tcPr anchor="ctr"/>
                </a:tc>
                <a:tc>
                  <a:txBody>
                    <a:bodyPr/>
                    <a:lstStyle/>
                    <a:p>
                      <a:pPr algn="ctr" rtl="1"/>
                      <a:r>
                        <a:rPr lang="he-IL" sz="2400" kern="1200" dirty="0" smtClean="0">
                          <a:effectLst/>
                        </a:rPr>
                        <a:t>מפיק מידע על שני מיקומים </a:t>
                      </a:r>
                      <a:r>
                        <a:rPr lang="he-IL" sz="2400" kern="1200" dirty="0" err="1" smtClean="0">
                          <a:effectLst/>
                        </a:rPr>
                        <a:t>מסויימים</a:t>
                      </a:r>
                      <a:r>
                        <a:rPr lang="he-IL" sz="2400" kern="1200" dirty="0" smtClean="0">
                          <a:effectLst/>
                        </a:rPr>
                        <a:t> בגנום האם הם קרובים מרחבית</a:t>
                      </a:r>
                      <a:endParaRPr lang="he-IL" sz="2400" dirty="0"/>
                    </a:p>
                  </a:txBody>
                  <a:tcPr anchor="ctr"/>
                </a:tc>
                <a:extLst>
                  <a:ext uri="{0D108BD9-81ED-4DB2-BD59-A6C34878D82A}">
                    <a16:rowId xmlns:a16="http://schemas.microsoft.com/office/drawing/2014/main" val="10000"/>
                  </a:ext>
                </a:extLst>
              </a:tr>
              <a:tr h="720000">
                <a:tc>
                  <a:txBody>
                    <a:bodyPr/>
                    <a:lstStyle/>
                    <a:p>
                      <a:pPr algn="ctr" rtl="1"/>
                      <a:r>
                        <a:rPr lang="en-US" sz="3200" b="1" kern="1200" dirty="0" smtClean="0">
                          <a:effectLst/>
                        </a:rPr>
                        <a:t>4C </a:t>
                      </a:r>
                      <a:endParaRPr lang="he-IL" sz="3200" b="1" dirty="0"/>
                    </a:p>
                  </a:txBody>
                  <a:tcPr anchor="ctr"/>
                </a:tc>
                <a:tc>
                  <a:txBody>
                    <a:bodyPr/>
                    <a:lstStyle/>
                    <a:p>
                      <a:pPr algn="ctr" rtl="1"/>
                      <a:r>
                        <a:rPr lang="he-IL" sz="2400" dirty="0" smtClean="0"/>
                        <a:t>מתוך כל התוצרים של שלב 3 –    ה-</a:t>
                      </a:r>
                      <a:r>
                        <a:rPr lang="en-US" sz="2400" dirty="0" smtClean="0"/>
                        <a:t>PCR</a:t>
                      </a:r>
                      <a:r>
                        <a:rPr lang="he-IL" sz="2400" dirty="0" smtClean="0"/>
                        <a:t> מגביר כל איחוי</a:t>
                      </a:r>
                      <a:r>
                        <a:rPr lang="he-IL" sz="2400" baseline="0" dirty="0" smtClean="0"/>
                        <a:t> שנוצר עם מיקום </a:t>
                      </a:r>
                      <a:r>
                        <a:rPr lang="he-IL" sz="2400" baseline="0" dirty="0" err="1" smtClean="0"/>
                        <a:t>מסויים</a:t>
                      </a:r>
                      <a:endParaRPr lang="he-IL" sz="2400" dirty="0"/>
                    </a:p>
                  </a:txBody>
                  <a:tcPr anchor="ctr"/>
                </a:tc>
                <a:tc>
                  <a:txBody>
                    <a:bodyPr/>
                    <a:lstStyle/>
                    <a:p>
                      <a:pPr algn="ctr" rtl="1"/>
                      <a:r>
                        <a:rPr lang="en-US" sz="2400" kern="1200" dirty="0" smtClean="0">
                          <a:effectLst/>
                        </a:rPr>
                        <a:t>One-vs-all</a:t>
                      </a:r>
                      <a:endParaRPr lang="he-IL" sz="2400"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kern="1200" dirty="0" smtClean="0">
                          <a:effectLst/>
                        </a:rPr>
                        <a:t>מפיק מידע על מיקום </a:t>
                      </a:r>
                      <a:r>
                        <a:rPr lang="he-IL" sz="2400" kern="1200" dirty="0" err="1" smtClean="0">
                          <a:effectLst/>
                        </a:rPr>
                        <a:t>מסויים</a:t>
                      </a:r>
                      <a:r>
                        <a:rPr lang="he-IL" sz="2400" kern="1200" dirty="0" smtClean="0">
                          <a:effectLst/>
                        </a:rPr>
                        <a:t> בגנום מה </a:t>
                      </a:r>
                      <a:r>
                        <a:rPr lang="he-IL" sz="2400" kern="1200" dirty="0" err="1" smtClean="0">
                          <a:effectLst/>
                        </a:rPr>
                        <a:t>הקירבה</a:t>
                      </a:r>
                      <a:r>
                        <a:rPr lang="he-IL" sz="2400" kern="1200" dirty="0" smtClean="0">
                          <a:effectLst/>
                        </a:rPr>
                        <a:t> המרחבית בינו לבין כל שאר המיקומים בגנום</a:t>
                      </a:r>
                      <a:endParaRPr lang="en-US" sz="2400" b="1" kern="1200" dirty="0" smtClean="0">
                        <a:solidFill>
                          <a:schemeClr val="lt1"/>
                        </a:solidFill>
                        <a:effectLst/>
                        <a:latin typeface="+mn-lt"/>
                        <a:ea typeface="+mn-ea"/>
                        <a:cs typeface="+mn-cs"/>
                      </a:endParaRPr>
                    </a:p>
                  </a:txBody>
                  <a:tcPr anchor="ctr"/>
                </a:tc>
                <a:extLst>
                  <a:ext uri="{0D108BD9-81ED-4DB2-BD59-A6C34878D82A}">
                    <a16:rowId xmlns:a16="http://schemas.microsoft.com/office/drawing/2014/main" val="10001"/>
                  </a:ext>
                </a:extLst>
              </a:tr>
              <a:tr h="720000">
                <a:tc>
                  <a:txBody>
                    <a:bodyPr/>
                    <a:lstStyle/>
                    <a:p>
                      <a:pPr algn="ctr" rtl="1"/>
                      <a:r>
                        <a:rPr lang="en-US" sz="3200" b="1" kern="1200" dirty="0" smtClean="0">
                          <a:effectLst/>
                        </a:rPr>
                        <a:t>Hi-C </a:t>
                      </a:r>
                      <a:endParaRPr lang="he-IL" sz="3200" b="1" dirty="0"/>
                    </a:p>
                  </a:txBody>
                  <a:tcPr anchor="ctr"/>
                </a:tc>
                <a:tc>
                  <a:txBody>
                    <a:bodyPr/>
                    <a:lstStyle/>
                    <a:p>
                      <a:pPr algn="ctr" rtl="1"/>
                      <a:r>
                        <a:rPr lang="he-IL" sz="2400" dirty="0" smtClean="0"/>
                        <a:t>ה-</a:t>
                      </a:r>
                      <a:r>
                        <a:rPr lang="en-US" sz="2400" dirty="0" smtClean="0"/>
                        <a:t>PCR</a:t>
                      </a:r>
                      <a:r>
                        <a:rPr lang="he-IL" sz="2400" dirty="0" smtClean="0"/>
                        <a:t> מגביר את כל תוצרי האיחוי</a:t>
                      </a:r>
                      <a:endParaRPr lang="he-IL" sz="2400" dirty="0"/>
                    </a:p>
                  </a:txBody>
                  <a:tcPr anchor="ctr"/>
                </a:tc>
                <a:tc>
                  <a:txBody>
                    <a:bodyPr/>
                    <a:lstStyle/>
                    <a:p>
                      <a:pPr algn="ctr" rtl="1"/>
                      <a:r>
                        <a:rPr lang="en-US" sz="2400" kern="1200" dirty="0" smtClean="0">
                          <a:effectLst/>
                        </a:rPr>
                        <a:t>all-vs-all</a:t>
                      </a:r>
                      <a:endParaRPr lang="he-IL" sz="2400"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kern="1200" dirty="0" smtClean="0">
                          <a:effectLst/>
                        </a:rPr>
                        <a:t>מפיק מידע על כל אחד מהמיקומים בגנום מה </a:t>
                      </a:r>
                      <a:r>
                        <a:rPr lang="he-IL" sz="2400" kern="1200" dirty="0" err="1" smtClean="0">
                          <a:effectLst/>
                        </a:rPr>
                        <a:t>הקירבה</a:t>
                      </a:r>
                      <a:r>
                        <a:rPr lang="he-IL" sz="2400" kern="1200" dirty="0" smtClean="0">
                          <a:effectLst/>
                        </a:rPr>
                        <a:t> המרחבית בינו לבין כל שאר המיקומים בגנום</a:t>
                      </a:r>
                      <a:endParaRPr lang="en-US" sz="2400" b="1" kern="1200" dirty="0" smtClean="0">
                        <a:solidFill>
                          <a:schemeClr val="lt1"/>
                        </a:solidFill>
                        <a:effectLst/>
                        <a:latin typeface="+mn-lt"/>
                        <a:ea typeface="+mn-ea"/>
                        <a:cs typeface="+mn-cs"/>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4891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accent4">
                    <a:lumMod val="40000"/>
                    <a:lumOff val="60000"/>
                  </a:schemeClr>
                </a:solidFill>
              </a:rPr>
              <a:t>הסתכלות בגרף משולש של תוצאות </a:t>
            </a:r>
            <a:r>
              <a:rPr lang="en-US" dirty="0" smtClean="0">
                <a:solidFill>
                  <a:schemeClr val="accent4">
                    <a:lumMod val="40000"/>
                    <a:lumOff val="60000"/>
                  </a:schemeClr>
                </a:solidFill>
              </a:rPr>
              <a:t>Hi-C</a:t>
            </a:r>
            <a:br>
              <a:rPr lang="en-US" dirty="0" smtClean="0">
                <a:solidFill>
                  <a:schemeClr val="accent4">
                    <a:lumMod val="40000"/>
                    <a:lumOff val="60000"/>
                  </a:schemeClr>
                </a:solidFill>
              </a:rPr>
            </a:br>
            <a:r>
              <a:rPr lang="he-IL" sz="2400" dirty="0" smtClean="0">
                <a:solidFill>
                  <a:schemeClr val="accent2">
                    <a:lumMod val="60000"/>
                    <a:lumOff val="40000"/>
                  </a:schemeClr>
                </a:solidFill>
              </a:rPr>
              <a:t>לקוח מאתר   </a:t>
            </a:r>
            <a:r>
              <a:rPr lang="en-US" sz="2400" dirty="0" smtClean="0">
                <a:solidFill>
                  <a:schemeClr val="accent2">
                    <a:lumMod val="60000"/>
                    <a:lumOff val="40000"/>
                  </a:schemeClr>
                </a:solidFill>
              </a:rPr>
              <a:t>http://promoter.bx.psu.edu</a:t>
            </a:r>
            <a:endParaRPr lang="he-IL" sz="2400" dirty="0">
              <a:solidFill>
                <a:schemeClr val="accent2">
                  <a:lumMod val="60000"/>
                  <a:lumOff val="40000"/>
                </a:schemeClr>
              </a:solidFill>
            </a:endParaRPr>
          </a:p>
        </p:txBody>
      </p:sp>
      <p:sp>
        <p:nvSpPr>
          <p:cNvPr id="4" name="מציין מיקום תוכן 3"/>
          <p:cNvSpPr>
            <a:spLocks noGrp="1"/>
          </p:cNvSpPr>
          <p:nvPr>
            <p:ph sz="half" idx="2"/>
          </p:nvPr>
        </p:nvSpPr>
        <p:spPr/>
        <p:txBody>
          <a:bodyPr>
            <a:normAutofit fontScale="92500" lnSpcReduction="20000"/>
          </a:bodyPr>
          <a:lstStyle/>
          <a:p>
            <a:pPr marL="0" indent="0">
              <a:buNone/>
            </a:pPr>
            <a:r>
              <a:rPr lang="he-IL" dirty="0" smtClean="0"/>
              <a:t>בגרף כאן מופיעים התוצאות על קטע מתוך כרומוזום.</a:t>
            </a:r>
          </a:p>
          <a:p>
            <a:pPr marL="0" indent="0">
              <a:buNone/>
            </a:pPr>
            <a:r>
              <a:rPr lang="he-IL" dirty="0" smtClean="0"/>
              <a:t>ציר בסיס המשולש מסמן את המיקום בכרומוזום.</a:t>
            </a:r>
          </a:p>
          <a:p>
            <a:pPr marL="0" indent="0">
              <a:buNone/>
            </a:pPr>
            <a:r>
              <a:rPr lang="he-IL" dirty="0" smtClean="0"/>
              <a:t>לכל שני מיקומים, מהמיקום הימני צועדים במקביל לאלכסון הימני של המשולש, ומהמיקום השמאלי במקביל לאלכסון השמאלי של המשולש, בנקודת המפגש מסומן כמות הרצפים שנצפו בניסוי שמקורם מאיחוי בין שני מיקומים אלו.</a:t>
            </a:r>
          </a:p>
          <a:p>
            <a:pPr marL="0" indent="0">
              <a:buNone/>
            </a:pPr>
            <a:r>
              <a:rPr lang="he-IL" dirty="0" smtClean="0"/>
              <a:t>אדמימות חזקה מסמנת כמות רצפים גדולה יותר. </a:t>
            </a:r>
            <a:endParaRPr lang="he-IL" dirty="0"/>
          </a:p>
        </p:txBody>
      </p:sp>
      <p:pic>
        <p:nvPicPr>
          <p:cNvPr id="5" name="מציין מיקום תוכן 3"/>
          <p:cNvPicPr>
            <a:picLocks noGrp="1" noChangeAspect="1"/>
          </p:cNvPicPr>
          <p:nvPr>
            <p:ph sz="half" idx="1"/>
          </p:nvPr>
        </p:nvPicPr>
        <p:blipFill>
          <a:blip r:embed="rId2"/>
          <a:stretch>
            <a:fillRect/>
          </a:stretch>
        </p:blipFill>
        <p:spPr>
          <a:xfrm>
            <a:off x="838200" y="2673750"/>
            <a:ext cx="5181600" cy="2655087"/>
          </a:xfrm>
          <a:prstGeom prst="rect">
            <a:avLst/>
          </a:prstGeom>
        </p:spPr>
      </p:pic>
      <p:sp>
        <p:nvSpPr>
          <p:cNvPr id="6" name="TextBox 5"/>
          <p:cNvSpPr txBox="1"/>
          <p:nvPr/>
        </p:nvSpPr>
        <p:spPr>
          <a:xfrm>
            <a:off x="838200" y="5253316"/>
            <a:ext cx="5181600" cy="430306"/>
          </a:xfrm>
          <a:prstGeom prst="rect">
            <a:avLst/>
          </a:prstGeom>
          <a:solidFill>
            <a:schemeClr val="tx1"/>
          </a:solidFill>
        </p:spPr>
        <p:txBody>
          <a:bodyPr wrap="square" rtlCol="1">
            <a:spAutoFit/>
          </a:bodyPr>
          <a:lstStyle/>
          <a:p>
            <a:endParaRPr lang="he-IL" dirty="0"/>
          </a:p>
        </p:txBody>
      </p:sp>
      <p:sp>
        <p:nvSpPr>
          <p:cNvPr id="7" name="TextBox 6"/>
          <p:cNvSpPr txBox="1"/>
          <p:nvPr/>
        </p:nvSpPr>
        <p:spPr>
          <a:xfrm>
            <a:off x="838200" y="5265636"/>
            <a:ext cx="5181600" cy="492443"/>
          </a:xfrm>
          <a:prstGeom prst="rect">
            <a:avLst/>
          </a:prstGeom>
          <a:solidFill>
            <a:schemeClr val="tx1"/>
          </a:solidFill>
        </p:spPr>
        <p:txBody>
          <a:bodyPr wrap="square" rtlCol="1">
            <a:spAutoFit/>
          </a:bodyPr>
          <a:lstStyle/>
          <a:p>
            <a:pPr algn="ctr"/>
            <a:r>
              <a:rPr lang="en-US" sz="1400" dirty="0" smtClean="0">
                <a:solidFill>
                  <a:schemeClr val="bg1"/>
                </a:solidFill>
              </a:rPr>
              <a:t>132,000,000               133,000,000               134,000,000</a:t>
            </a:r>
          </a:p>
          <a:p>
            <a:pPr algn="ctr"/>
            <a:r>
              <a:rPr lang="he-IL" sz="1200" dirty="0" smtClean="0">
                <a:solidFill>
                  <a:schemeClr val="bg1"/>
                </a:solidFill>
              </a:rPr>
              <a:t> קואורדינטות הכרומוזום</a:t>
            </a:r>
            <a:endParaRPr lang="he-IL" sz="1200" dirty="0">
              <a:solidFill>
                <a:schemeClr val="bg1"/>
              </a:solidFill>
            </a:endParaRPr>
          </a:p>
        </p:txBody>
      </p:sp>
      <p:cxnSp>
        <p:nvCxnSpPr>
          <p:cNvPr id="12" name="מחבר ישר 11"/>
          <p:cNvCxnSpPr/>
          <p:nvPr/>
        </p:nvCxnSpPr>
        <p:spPr>
          <a:xfrm>
            <a:off x="3406594" y="5091945"/>
            <a:ext cx="0" cy="233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1909488" y="5100904"/>
            <a:ext cx="0" cy="233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4912663" y="5091942"/>
            <a:ext cx="0" cy="233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29551" y="3747248"/>
            <a:ext cx="107577" cy="338554"/>
          </a:xfrm>
          <a:prstGeom prst="rect">
            <a:avLst/>
          </a:prstGeom>
          <a:noFill/>
        </p:spPr>
        <p:txBody>
          <a:bodyPr wrap="square" rtlCol="1">
            <a:spAutoFit/>
          </a:bodyPr>
          <a:lstStyle/>
          <a:p>
            <a:r>
              <a:rPr lang="he-IL" sz="1600" dirty="0" smtClean="0">
                <a:solidFill>
                  <a:schemeClr val="bg1"/>
                </a:solidFill>
              </a:rPr>
              <a:t>0</a:t>
            </a:r>
            <a:endParaRPr lang="he-IL" sz="1600" dirty="0">
              <a:solidFill>
                <a:schemeClr val="bg1"/>
              </a:solidFill>
            </a:endParaRPr>
          </a:p>
        </p:txBody>
      </p:sp>
      <p:sp>
        <p:nvSpPr>
          <p:cNvPr id="17" name="TextBox 16"/>
          <p:cNvSpPr txBox="1"/>
          <p:nvPr/>
        </p:nvSpPr>
        <p:spPr>
          <a:xfrm>
            <a:off x="950261" y="2614814"/>
            <a:ext cx="430306" cy="338554"/>
          </a:xfrm>
          <a:prstGeom prst="rect">
            <a:avLst/>
          </a:prstGeom>
          <a:noFill/>
        </p:spPr>
        <p:txBody>
          <a:bodyPr wrap="square" rtlCol="1">
            <a:spAutoFit/>
          </a:bodyPr>
          <a:lstStyle/>
          <a:p>
            <a:r>
              <a:rPr lang="he-IL" sz="1600" dirty="0" smtClean="0">
                <a:solidFill>
                  <a:schemeClr val="bg1"/>
                </a:solidFill>
              </a:rPr>
              <a:t>20</a:t>
            </a:r>
            <a:endParaRPr lang="he-IL" sz="1600" dirty="0">
              <a:solidFill>
                <a:schemeClr val="bg1"/>
              </a:solidFill>
            </a:endParaRPr>
          </a:p>
        </p:txBody>
      </p:sp>
      <p:cxnSp>
        <p:nvCxnSpPr>
          <p:cNvPr id="21" name="מחבר חץ ישר 20"/>
          <p:cNvCxnSpPr/>
          <p:nvPr/>
        </p:nvCxnSpPr>
        <p:spPr>
          <a:xfrm flipV="1">
            <a:off x="1362635" y="4554071"/>
            <a:ext cx="703724" cy="6813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rot="-300000" flipH="1" flipV="1">
            <a:off x="2147045" y="4536143"/>
            <a:ext cx="640994" cy="6813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אליפסה 17"/>
          <p:cNvSpPr/>
          <p:nvPr/>
        </p:nvSpPr>
        <p:spPr>
          <a:xfrm>
            <a:off x="1349194" y="5100904"/>
            <a:ext cx="143434" cy="152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אליפסה 18"/>
          <p:cNvSpPr/>
          <p:nvPr/>
        </p:nvSpPr>
        <p:spPr>
          <a:xfrm>
            <a:off x="2738716" y="5091943"/>
            <a:ext cx="143434" cy="152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912663" y="2673750"/>
            <a:ext cx="1107137" cy="279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8878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21"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2000"/>
                                        <p:tgtEl>
                                          <p:spTgt spid="23"/>
                                        </p:tgtEl>
                                      </p:cBhvr>
                                    </p:animEffect>
                                  </p:childTnLst>
                                </p:cTn>
                              </p:par>
                              <p:par>
                                <p:cTn id="12" presetID="2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animBg="1"/>
      <p:bldP spid="18" grpId="1" animBg="1"/>
      <p:bldP spid="19" grpId="0" animBg="1"/>
      <p:bldP spid="19" grpId="1"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35E1B-ADBD-414B-80AA-D1E6FD2C4388}"/>
</file>

<file path=customXml/itemProps2.xml><?xml version="1.0" encoding="utf-8"?>
<ds:datastoreItem xmlns:ds="http://schemas.openxmlformats.org/officeDocument/2006/customXml" ds:itemID="{ACD18D50-F27F-4916-BF6A-F3995875FB2E}"/>
</file>

<file path=docProps/app.xml><?xml version="1.0" encoding="utf-8"?>
<Properties xmlns="http://schemas.openxmlformats.org/officeDocument/2006/extended-properties" xmlns:vt="http://schemas.openxmlformats.org/officeDocument/2006/docPropsVTypes">
  <Template/>
  <TotalTime>46327</TotalTime>
  <Words>6658</Words>
  <Application>Microsoft Office PowerPoint</Application>
  <PresentationFormat>מסך רחב</PresentationFormat>
  <Paragraphs>500</Paragraphs>
  <Slides>49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49</vt:i4>
      </vt:variant>
    </vt:vector>
  </HeadingPairs>
  <TitlesOfParts>
    <vt:vector size="54" baseType="lpstr">
      <vt:lpstr>Arial</vt:lpstr>
      <vt:lpstr>Calibri</vt:lpstr>
      <vt:lpstr>Calibri Light</vt:lpstr>
      <vt:lpstr>Times New Roman</vt:lpstr>
      <vt:lpstr>ערכת נושא Office</vt:lpstr>
      <vt:lpstr>מצגת של PowerPoint‏</vt:lpstr>
      <vt:lpstr>המחקר הכללי (שהפרוייקט שלי הינו חלק ממנו):</vt:lpstr>
      <vt:lpstr>מתחם</vt:lpstr>
      <vt:lpstr>המשך  המחקר הכללי:</vt:lpstr>
      <vt:lpstr>מצגת של PowerPoint‏</vt:lpstr>
      <vt:lpstr>Chromosome conformation capture (3C) שיטה שבודקת האם שני מיקומים מסויימים בגנום נמצאים בסמיכות מרחבית.</vt:lpstr>
      <vt:lpstr>מצגת של PowerPoint‏</vt:lpstr>
      <vt:lpstr>3C, 4C, Hi-C</vt:lpstr>
      <vt:lpstr>הסתכלות בגרף משולש של תוצאות Hi-C לקוח מאתר   http://promoter.bx.psu.edu</vt:lpstr>
      <vt:lpstr>המחשה ויזואלית להבדל במידע המופק בין 4C לבין Hi-C</vt:lpstr>
      <vt:lpstr>דוגמה למתחם בגרף תוצאות Hi-C</vt:lpstr>
      <vt:lpstr>חסרונות Hi-C</vt:lpstr>
      <vt:lpstr>מטרות הפרוייקט</vt:lpstr>
      <vt:lpstr>שיטות מחקר</vt:lpstr>
      <vt:lpstr>המשך  שיטות מחקר</vt:lpstr>
      <vt:lpstr>המשך  שיטות מחקר</vt:lpstr>
      <vt:lpstr>תוצאות  ודיון</vt:lpstr>
      <vt:lpstr>מצגת של PowerPoint‏</vt:lpstr>
      <vt:lpstr>– תוצאות ודיון – המשך הקדמה לתוצאות 4C-pipeline</vt:lpstr>
      <vt:lpstr>מצגת של PowerPoint‏</vt:lpstr>
      <vt:lpstr>– תוצאות ודיון – דיון כיצד למצוא גבול בין מתחמים</vt:lpstr>
      <vt:lpstr>– תוצאות ודיון – דיון כיצד למצוא גבול בין מתחמים</vt:lpstr>
      <vt:lpstr>מצגת של PowerPoint‏</vt:lpstr>
      <vt:lpstr>מצגת של PowerPoint‏</vt:lpstr>
      <vt:lpstr>מצגת של PowerPoint‏</vt:lpstr>
      <vt:lpstr>מצגת של PowerPoint‏</vt:lpstr>
      <vt:lpstr>תוצאות fourSig לניסוי Bcl2l1_1:</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ביבליוגרפיה</vt:lpstr>
      <vt:lpstr>תודות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פיתוח אסטרטגיה חישובית למציאת גבולות בין מתחמים גנומיים מרחביים ברזולוציה גבוהה</dc:title>
  <dc:creator>User</dc:creator>
  <cp:keywords/>
  <dc:description/>
  <cp:lastModifiedBy>oripa</cp:lastModifiedBy>
  <cp:revision>409</cp:revision>
  <dcterms:created xsi:type="dcterms:W3CDTF">2020-01-23T13:37:27Z</dcterms:created>
  <dcterms:modified xsi:type="dcterms:W3CDTF">2020-04-06T12:22:54Z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512948652</vt:i4>
  </property>
  <property fmtid="{D5CDD505-2E9C-101B-9397-08002B2CF9AE}" pid="3" name="_NewReviewCycle">
    <vt:lpwstr/>
  </property>
  <property fmtid="{D5CDD505-2E9C-101B-9397-08002B2CF9AE}" pid="4" name="_EmailSubject">
    <vt:lpwstr>יוסף דומב: פרויקט מחקר במדעי החיים</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